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9"/>
  </p:notesMasterIdLst>
  <p:sldIdLst>
    <p:sldId id="272" r:id="rId2"/>
    <p:sldId id="402" r:id="rId3"/>
    <p:sldId id="411" r:id="rId4"/>
    <p:sldId id="266" r:id="rId5"/>
    <p:sldId id="289" r:id="rId6"/>
    <p:sldId id="257" r:id="rId7"/>
    <p:sldId id="274" r:id="rId8"/>
    <p:sldId id="271" r:id="rId9"/>
    <p:sldId id="293" r:id="rId10"/>
    <p:sldId id="269" r:id="rId11"/>
    <p:sldId id="275" r:id="rId12"/>
    <p:sldId id="294" r:id="rId13"/>
    <p:sldId id="300" r:id="rId14"/>
    <p:sldId id="273" r:id="rId15"/>
    <p:sldId id="260" r:id="rId16"/>
    <p:sldId id="281" r:id="rId17"/>
    <p:sldId id="295" r:id="rId18"/>
    <p:sldId id="301" r:id="rId19"/>
    <p:sldId id="282" r:id="rId20"/>
    <p:sldId id="284" r:id="rId21"/>
    <p:sldId id="288" r:id="rId22"/>
    <p:sldId id="286" r:id="rId23"/>
    <p:sldId id="285" r:id="rId24"/>
    <p:sldId id="279" r:id="rId25"/>
    <p:sldId id="258" r:id="rId26"/>
    <p:sldId id="267" r:id="rId27"/>
    <p:sldId id="303" r:id="rId28"/>
    <p:sldId id="297" r:id="rId29"/>
    <p:sldId id="296" r:id="rId30"/>
    <p:sldId id="299" r:id="rId31"/>
    <p:sldId id="261" r:id="rId32"/>
    <p:sldId id="312" r:id="rId33"/>
    <p:sldId id="265" r:id="rId34"/>
    <p:sldId id="305" r:id="rId35"/>
    <p:sldId id="307" r:id="rId36"/>
    <p:sldId id="308" r:id="rId37"/>
    <p:sldId id="270" r:id="rId38"/>
    <p:sldId id="310" r:id="rId39"/>
    <p:sldId id="311" r:id="rId40"/>
    <p:sldId id="328" r:id="rId41"/>
    <p:sldId id="329" r:id="rId42"/>
    <p:sldId id="259" r:id="rId43"/>
    <p:sldId id="327" r:id="rId44"/>
    <p:sldId id="304" r:id="rId45"/>
    <p:sldId id="306" r:id="rId46"/>
    <p:sldId id="268" r:id="rId47"/>
    <p:sldId id="264" r:id="rId48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9F05B84-0AFD-1D45-AC08-6C03553A6B63}">
          <p14:sldIdLst>
            <p14:sldId id="272"/>
            <p14:sldId id="402"/>
            <p14:sldId id="411"/>
            <p14:sldId id="266"/>
            <p14:sldId id="289"/>
            <p14:sldId id="257"/>
            <p14:sldId id="274"/>
            <p14:sldId id="271"/>
            <p14:sldId id="293"/>
            <p14:sldId id="269"/>
            <p14:sldId id="275"/>
            <p14:sldId id="294"/>
            <p14:sldId id="300"/>
            <p14:sldId id="273"/>
            <p14:sldId id="260"/>
            <p14:sldId id="281"/>
            <p14:sldId id="295"/>
            <p14:sldId id="301"/>
            <p14:sldId id="282"/>
            <p14:sldId id="284"/>
            <p14:sldId id="288"/>
            <p14:sldId id="286"/>
            <p14:sldId id="285"/>
            <p14:sldId id="279"/>
            <p14:sldId id="258"/>
            <p14:sldId id="267"/>
            <p14:sldId id="303"/>
            <p14:sldId id="297"/>
            <p14:sldId id="296"/>
            <p14:sldId id="299"/>
            <p14:sldId id="261"/>
            <p14:sldId id="312"/>
            <p14:sldId id="265"/>
            <p14:sldId id="305"/>
            <p14:sldId id="307"/>
            <p14:sldId id="308"/>
            <p14:sldId id="270"/>
            <p14:sldId id="310"/>
            <p14:sldId id="311"/>
            <p14:sldId id="328"/>
            <p14:sldId id="329"/>
            <p14:sldId id="259"/>
          </p14:sldIdLst>
        </p14:section>
        <p14:section name="hidden" id="{159C1312-C860-A742-8560-112911B0A101}">
          <p14:sldIdLst>
            <p14:sldId id="327"/>
            <p14:sldId id="304"/>
            <p14:sldId id="306"/>
            <p14:sldId id="268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B0FF"/>
    <a:srgbClr val="E1E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67"/>
    <p:restoredTop sz="90586"/>
  </p:normalViewPr>
  <p:slideViewPr>
    <p:cSldViewPr snapToGrid="0" snapToObjects="1">
      <p:cViewPr>
        <p:scale>
          <a:sx n="193" d="100"/>
          <a:sy n="193" d="100"/>
        </p:scale>
        <p:origin x="576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2CAC3-BC96-1B48-ABA7-081ADDC031DF}" type="datetimeFigureOut">
              <a:rPr lang="en-US" smtClean="0"/>
              <a:t>4/27/25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042D64-B0EB-4845-B085-D499D4D09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71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244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Determine</a:t>
            </a:r>
            <a:r>
              <a:rPr lang="zh-CN" altLang="en-US" dirty="0"/>
              <a:t> </a:t>
            </a:r>
            <a:r>
              <a:rPr lang="en-US" altLang="zh-CN" dirty="0"/>
              <a:t>“landscapes”;</a:t>
            </a:r>
            <a:r>
              <a:rPr lang="zh-CN" altLang="en-US" dirty="0"/>
              <a:t> </a:t>
            </a:r>
            <a:r>
              <a:rPr lang="en-US" altLang="zh-CN" dirty="0"/>
              <a:t>employ</a:t>
            </a:r>
            <a:r>
              <a:rPr lang="zh-CN" altLang="en-US" dirty="0"/>
              <a:t> </a:t>
            </a:r>
            <a:r>
              <a:rPr lang="en-US" altLang="zh-CN" dirty="0"/>
              <a:t>gradient</a:t>
            </a:r>
            <a:r>
              <a:rPr lang="zh-CN" altLang="en-US" dirty="0"/>
              <a:t> </a:t>
            </a:r>
            <a:r>
              <a:rPr lang="en-US" altLang="zh-CN" dirty="0"/>
              <a:t>decent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spot;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“theta”</a:t>
            </a:r>
            <a:r>
              <a:rPr lang="zh-CN" altLang="en-US" dirty="0"/>
              <a:t> </a:t>
            </a:r>
            <a:r>
              <a:rPr lang="en-US" altLang="zh-CN" dirty="0"/>
              <a:t>was</a:t>
            </a:r>
            <a:r>
              <a:rPr lang="zh-CN" altLang="en-US" dirty="0"/>
              <a:t> </a:t>
            </a:r>
            <a:r>
              <a:rPr lang="en-US" altLang="zh-CN" dirty="0"/>
              <a:t>determined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86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61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535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21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BABEE-B00B-E441-94BB-2BAE9B0FA4E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113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13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denote the gene co-expression similarity measure of a pair of genes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j by 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Sij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Many co-expression studies use the absolute value of the correlation as an unsigned co-expression similarity measure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27A0EF-A346-1B43-8A04-7B891A89CE0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459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2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Artificial intelligence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(AI) refers to the simulation of human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intelligence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machines that are programmed to think like humans and mimic their actions. The term may also be applied to any machine that exhibits traits associated with a human mind such as learning and problem-solving.</a:t>
            </a:r>
            <a:endParaRPr lang="en-US" dirty="0"/>
          </a:p>
          <a:p>
            <a:r>
              <a:rPr lang="en-US" dirty="0"/>
              <a:t>Machine learning: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use and development of computer systems that are able to learn and adapt by using algorithms and statistical models to draw inferences from patterns in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41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930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4212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5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3158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172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53A08-9D8E-2245-B9F5-BC6580C347AF}" type="datetime1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916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456B7-48E7-094E-B253-7C56877573D4}" type="datetime1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241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17EA7-2E8A-F84A-B6EC-1F4E6520FC11}" type="datetime1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7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19E46-0B50-CA42-A690-601B734DD64F}" type="datetime1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85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B4620-8B39-0740-BD18-5A170B070FBF}" type="datetime1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883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E2BF4-3039-F242-9BDE-4340EC4E758E}" type="datetime1">
              <a:rPr lang="en-US" smtClean="0"/>
              <a:t>4/27/25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77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411E3-FBE9-614C-9BB2-567F2934B5E8}" type="datetime1">
              <a:rPr lang="en-US" smtClean="0"/>
              <a:t>4/27/25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26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58231-1CDA-2642-BD15-E22772338A75}" type="datetime1">
              <a:rPr lang="en-US" smtClean="0"/>
              <a:t>4/27/25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58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FC19-B1BF-8649-98C8-371B9EC5E21C}" type="datetime1">
              <a:rPr lang="en-US" smtClean="0"/>
              <a:t>4/27/25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685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1A507-F4E9-CC47-AABF-4247841E936E}" type="datetime1">
              <a:rPr lang="en-US" smtClean="0"/>
              <a:t>4/27/25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096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BC660-0AD4-F74D-A714-FFA6139A40EB}" type="datetime1">
              <a:rPr lang="en-US" smtClean="0"/>
              <a:t>4/27/25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202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56664-FC7B-8140-BA03-0FEB58FB50AD}" type="datetime1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99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7747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11.emf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34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chine-learning/crash-course/ml-intro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9B055-8F24-5942-B20C-EE45A1644C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691631"/>
            <a:ext cx="7772400" cy="874680"/>
          </a:xfrm>
        </p:spPr>
        <p:txBody>
          <a:bodyPr>
            <a:normAutofit/>
          </a:bodyPr>
          <a:lstStyle/>
          <a:p>
            <a:r>
              <a:rPr lang="en-US" sz="4800" b="1" dirty="0"/>
              <a:t>Introduction</a:t>
            </a:r>
            <a:r>
              <a:rPr lang="en-US" sz="4800" dirty="0"/>
              <a:t> of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422B4B-4FA1-B548-836B-E131639EB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456555"/>
            <a:ext cx="6858000" cy="2214300"/>
          </a:xfrm>
        </p:spPr>
        <p:txBody>
          <a:bodyPr>
            <a:noAutofit/>
          </a:bodyPr>
          <a:lstStyle/>
          <a:p>
            <a:r>
              <a:rPr lang="en-US" sz="2800" dirty="0" err="1"/>
              <a:t>Sanzhen</a:t>
            </a:r>
            <a:r>
              <a:rPr lang="en-US" sz="2800" dirty="0"/>
              <a:t> Liu</a:t>
            </a:r>
          </a:p>
          <a:p>
            <a:endParaRPr lang="en-US" sz="2800" dirty="0"/>
          </a:p>
          <a:p>
            <a:r>
              <a:rPr lang="en-US" sz="2800" dirty="0"/>
              <a:t>PLPTH813</a:t>
            </a:r>
          </a:p>
          <a:p>
            <a:r>
              <a:rPr lang="en-US" sz="2800" dirty="0"/>
              <a:t>4/29/2025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9D4A6-D1B2-7645-9787-DD33AF388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654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C82BC-51CF-6046-9408-CF24BA3B7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08" y="26601"/>
            <a:ext cx="7886700" cy="681010"/>
          </a:xfrm>
        </p:spPr>
        <p:txBody>
          <a:bodyPr>
            <a:normAutofit/>
          </a:bodyPr>
          <a:lstStyle/>
          <a:p>
            <a:r>
              <a:rPr lang="en-US" sz="3200" dirty="0"/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94A37-0A81-5B42-96AE-CC7D76677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008" y="799271"/>
            <a:ext cx="8372104" cy="2005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+mj-lt"/>
              </a:rPr>
              <a:t>Common components of nearly all machine learning algorithms:</a:t>
            </a:r>
          </a:p>
          <a:p>
            <a:r>
              <a:rPr lang="en-US" dirty="0">
                <a:latin typeface="+mj-lt"/>
              </a:rPr>
              <a:t>dataset (training data)</a:t>
            </a:r>
          </a:p>
          <a:p>
            <a:r>
              <a:rPr lang="en-US" dirty="0">
                <a:latin typeface="+mj-lt"/>
              </a:rPr>
              <a:t>cost function (loss function)</a:t>
            </a:r>
          </a:p>
          <a:p>
            <a:r>
              <a:rPr lang="en-US" dirty="0">
                <a:latin typeface="+mj-lt"/>
              </a:rPr>
              <a:t>model</a:t>
            </a:r>
          </a:p>
          <a:p>
            <a:r>
              <a:rPr lang="en-US" dirty="0">
                <a:latin typeface="+mj-lt"/>
              </a:rPr>
              <a:t>optimization procedure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4C128-C04C-7F4E-A7B4-1925F8061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101341"/>
            <a:ext cx="2057400" cy="273844"/>
          </a:xfrm>
        </p:spPr>
        <p:txBody>
          <a:bodyPr/>
          <a:lstStyle/>
          <a:p>
            <a:fld id="{060AD894-0867-B748-92C3-3DC9BEAB384D}" type="slidenum">
              <a:rPr lang="en-US" smtClean="0"/>
              <a:t>10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6E9C770-0C4A-9548-B8B8-D7B09AAFD4C6}"/>
              </a:ext>
            </a:extLst>
          </p:cNvPr>
          <p:cNvSpPr/>
          <p:nvPr/>
        </p:nvSpPr>
        <p:spPr>
          <a:xfrm>
            <a:off x="2634712" y="3106125"/>
            <a:ext cx="1774556" cy="85253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3B6F77-9242-8F43-A7BB-F0432322C70A}"/>
              </a:ext>
            </a:extLst>
          </p:cNvPr>
          <p:cNvSpPr/>
          <p:nvPr/>
        </p:nvSpPr>
        <p:spPr>
          <a:xfrm>
            <a:off x="4788978" y="4314056"/>
            <a:ext cx="1658317" cy="45415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Dataset (label)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BA9D7F-7127-DB44-BFD4-1614F117BDA5}"/>
              </a:ext>
            </a:extLst>
          </p:cNvPr>
          <p:cNvSpPr/>
          <p:nvPr/>
        </p:nvSpPr>
        <p:spPr>
          <a:xfrm>
            <a:off x="4788978" y="3308068"/>
            <a:ext cx="1658317" cy="4541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Prediction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B45ADD-E5EA-7A40-83F9-9A10B55C7AD3}"/>
              </a:ext>
            </a:extLst>
          </p:cNvPr>
          <p:cNvSpPr/>
          <p:nvPr/>
        </p:nvSpPr>
        <p:spPr>
          <a:xfrm>
            <a:off x="1123628" y="3153210"/>
            <a:ext cx="1157037" cy="16147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dataset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(features)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3C80AF-00E2-AD4E-A378-5F80BF349700}"/>
              </a:ext>
            </a:extLst>
          </p:cNvPr>
          <p:cNvCxnSpPr>
            <a:endCxn id="5" idx="1"/>
          </p:cNvCxnSpPr>
          <p:nvPr/>
        </p:nvCxnSpPr>
        <p:spPr>
          <a:xfrm>
            <a:off x="2280665" y="4541131"/>
            <a:ext cx="250831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C9A60F8-2A36-FA40-A8C7-A68B850FD433}"/>
              </a:ext>
            </a:extLst>
          </p:cNvPr>
          <p:cNvSpPr/>
          <p:nvPr/>
        </p:nvSpPr>
        <p:spPr>
          <a:xfrm>
            <a:off x="6734012" y="3769967"/>
            <a:ext cx="1665100" cy="54408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Prediction loss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1356751E-916A-1F49-92E3-428F07C2F7FE}"/>
              </a:ext>
            </a:extLst>
          </p:cNvPr>
          <p:cNvSpPr/>
          <p:nvPr/>
        </p:nvSpPr>
        <p:spPr>
          <a:xfrm>
            <a:off x="6447294" y="3532390"/>
            <a:ext cx="255722" cy="10087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A616E4-7913-194B-BB12-47DD3F0023FE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2280664" y="3531507"/>
            <a:ext cx="354048" cy="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C93099-7BE9-AB42-8DE4-4CA944CBC14C}"/>
              </a:ext>
            </a:extLst>
          </p:cNvPr>
          <p:cNvCxnSpPr>
            <a:cxnSpLocks/>
            <a:stCxn id="4" idx="6"/>
            <a:endCxn id="6" idx="1"/>
          </p:cNvCxnSpPr>
          <p:nvPr/>
        </p:nvCxnSpPr>
        <p:spPr>
          <a:xfrm>
            <a:off x="4409269" y="3532391"/>
            <a:ext cx="379709" cy="2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FB008289-378A-1247-BBA7-61A4AB557165}"/>
              </a:ext>
            </a:extLst>
          </p:cNvPr>
          <p:cNvCxnSpPr>
            <a:cxnSpLocks/>
          </p:cNvCxnSpPr>
          <p:nvPr/>
        </p:nvCxnSpPr>
        <p:spPr>
          <a:xfrm rot="16200000" flipV="1">
            <a:off x="5212355" y="1415759"/>
            <a:ext cx="663843" cy="4044572"/>
          </a:xfrm>
          <a:prstGeom prst="bentConnector3">
            <a:avLst>
              <a:gd name="adj1" fmla="val 13443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A659B39-0584-B146-94F7-2DE6128D23B0}"/>
              </a:ext>
            </a:extLst>
          </p:cNvPr>
          <p:cNvSpPr txBox="1"/>
          <p:nvPr/>
        </p:nvSpPr>
        <p:spPr>
          <a:xfrm>
            <a:off x="4022538" y="2847076"/>
            <a:ext cx="3191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To find a model to minimize loss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B9079EC-648D-3C4D-AAFA-19DC36F31EF9}"/>
              </a:ext>
            </a:extLst>
          </p:cNvPr>
          <p:cNvSpPr/>
          <p:nvPr/>
        </p:nvSpPr>
        <p:spPr>
          <a:xfrm>
            <a:off x="4022397" y="2391518"/>
            <a:ext cx="30762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optimization procedure</a:t>
            </a:r>
          </a:p>
        </p:txBody>
      </p:sp>
    </p:spTree>
    <p:extLst>
      <p:ext uri="{BB962C8B-B14F-4D97-AF65-F5344CB8AC3E}">
        <p14:creationId xmlns:p14="http://schemas.microsoft.com/office/powerpoint/2010/main" val="6402606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091F8-5DF9-BA45-8FF2-4429A51AF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262" y="222012"/>
            <a:ext cx="7886700" cy="563129"/>
          </a:xfrm>
        </p:spPr>
        <p:txBody>
          <a:bodyPr>
            <a:normAutofit/>
          </a:bodyPr>
          <a:lstStyle/>
          <a:p>
            <a:r>
              <a:rPr lang="en-US" sz="3200" u="sng" dirty="0"/>
              <a:t>Training 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93B084-5D73-F144-8841-32939A91ED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8844" y="993915"/>
                <a:ext cx="8825948" cy="3798366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>
                    <a:latin typeface="+mj-lt"/>
                  </a:rPr>
                  <a:t>Labels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+mj-lt"/>
                  </a:rPr>
                  <a:t>A </a:t>
                </a:r>
                <a:r>
                  <a:rPr lang="en-US" b="1" dirty="0">
                    <a:latin typeface="+mj-lt"/>
                  </a:rPr>
                  <a:t>label</a:t>
                </a:r>
                <a:r>
                  <a:rPr lang="en-US" dirty="0">
                    <a:latin typeface="+mj-lt"/>
                  </a:rPr>
                  <a:t> is the thing that we predict—the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latin typeface="+mj-lt"/>
                  </a:rPr>
                  <a:t> variable in simple linear regression.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+mj-lt"/>
                  </a:rPr>
                  <a:t>e.g., the price of wheat, the kind of animal shown in a picture</a:t>
                </a:r>
              </a:p>
              <a:p>
                <a:pPr marL="0" indent="0">
                  <a:buNone/>
                </a:pPr>
                <a:endParaRPr lang="en-US" dirty="0">
                  <a:latin typeface="+mj-lt"/>
                </a:endParaRPr>
              </a:p>
              <a:p>
                <a:r>
                  <a:rPr lang="en-US" b="1" dirty="0">
                    <a:latin typeface="+mj-lt"/>
                  </a:rPr>
                  <a:t>Features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+mj-lt"/>
                  </a:rPr>
                  <a:t>A </a:t>
                </a:r>
                <a:r>
                  <a:rPr lang="en-US" b="1" dirty="0">
                    <a:latin typeface="+mj-lt"/>
                  </a:rPr>
                  <a:t>feature</a:t>
                </a:r>
                <a:r>
                  <a:rPr lang="en-US" dirty="0">
                    <a:latin typeface="+mj-lt"/>
                  </a:rPr>
                  <a:t> is an input variable—the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+mj-lt"/>
                  </a:rPr>
                  <a:t> variable in simple linear regression. A machine learning project could use millions of features, specified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,…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err="1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b="1" dirty="0">
                  <a:latin typeface="+mj-lt"/>
                </a:endParaRPr>
              </a:p>
              <a:p>
                <a:r>
                  <a:rPr lang="en-US" b="1" dirty="0">
                    <a:latin typeface="+mj-lt"/>
                  </a:rPr>
                  <a:t>Examples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+mj-lt"/>
                  </a:rPr>
                  <a:t>An </a:t>
                </a:r>
                <a:r>
                  <a:rPr lang="en-US" b="1" dirty="0">
                    <a:latin typeface="+mj-lt"/>
                  </a:rPr>
                  <a:t>example</a:t>
                </a:r>
                <a:r>
                  <a:rPr lang="en-US" dirty="0">
                    <a:latin typeface="+mj-lt"/>
                  </a:rPr>
                  <a:t> is a particular entry of data 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93B084-5D73-F144-8841-32939A91ED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844" y="993915"/>
                <a:ext cx="8825948" cy="3798366"/>
              </a:xfrm>
              <a:blipFill>
                <a:blip r:embed="rId2"/>
                <a:stretch>
                  <a:fillRect l="-718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70756-CDFD-0C43-99EF-30280032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161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049EF-2B76-AF49-B1FE-6DE7377C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84" y="18472"/>
            <a:ext cx="7886700" cy="715529"/>
          </a:xfrm>
        </p:spPr>
        <p:txBody>
          <a:bodyPr>
            <a:normAutofit/>
          </a:bodyPr>
          <a:lstStyle/>
          <a:p>
            <a:r>
              <a:rPr lang="en-US" sz="3200" u="sng" dirty="0"/>
              <a:t>Training data - example</a:t>
            </a:r>
            <a:endParaRPr lang="en-US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C08B1-E580-8F46-A933-3F69A0AD9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FB673A3-7A1E-2A4C-A89F-999557C8C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75" y="764516"/>
            <a:ext cx="4731001" cy="39483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32351AE-5788-9048-B4E8-0B1DDE83582A}"/>
              </a:ext>
            </a:extLst>
          </p:cNvPr>
          <p:cNvSpPr/>
          <p:nvPr/>
        </p:nvSpPr>
        <p:spPr>
          <a:xfrm>
            <a:off x="1580544" y="4765686"/>
            <a:ext cx="25119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https://arxiv.org/pdf/1708.07747.pdf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83135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48D90-7FF8-D44E-AF67-E68F5DA0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50" y="0"/>
            <a:ext cx="3218806" cy="80752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Features of image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150C9-3361-3A49-8DA5-3C0071333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691" y="0"/>
            <a:ext cx="5854646" cy="5201508"/>
          </a:xfrm>
        </p:spPr>
        <p:txBody>
          <a:bodyPr>
            <a:normAutofit/>
          </a:bodyPr>
          <a:lstStyle/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      [,1] [,2] [,3] [,4] [,5] [,6] [,7] [,8] [,9] [,10] [,11] [,12] [,13] [,14] …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 [1,]    0    0    0    0    0    0    0    0    0     0     0     0     0     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 [2,]    0    0    0    0    0    0    0    0    0     0     0     0     0     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 [3,]    0    0    0    0    0    0    0    0    0     0     0     0     0     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 [4,]    0    0    0    0    0    0    0    0    0     0     0     0     1     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 [5,]    0    0    0    0    0    0    0    0    0     0     0     0     3     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 [6,]    0    0    0    0    0    0    0    0    0     0     0     0     6     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 [7,]    0    0    0    0    0    0    0    0    0     0     0     0     0     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 [8,]    0    0    0    0    0    0    0    0    0     0     0     1     0    69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 [9,]    0    0    0    0    0    0    0    0    0     1     1     1     0   200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[10,]    0    0    0    0    0    0    0    0    0     0     0     0     0   183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[11,]    0    0    0    0    0    0    0    0    0     0     0     0     0   193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[12,]    0    0    0    0    0    0    0    0    0     1     3     0    12   219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[13,]    0    0    0    0    0    0    0    0    0     0     6     0    99   244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[14,]    0    0    0    0    0    0    0    0    0     4     0     0    55   236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[15,]    0    0    1    4    6    7    2    0    0     0     0     0   237   226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[16,]    0    3    0    0    0    0    0    0    0    62   145   204   228   207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[17,]    0    0    0    0   18   44   82  107  189   228   220   222   217   226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[18,]    0   57  187  208  224  221  224  208  204   214   208   209   200   159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[19,]    3  202  228  224  221  211  211  214  205   205   205   220   240    80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[20,]   98  233  198  210  222  229  229  234  249   220   194   215   217   241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[21,]   75  204  212  204  193  205  211  225  216   185   197   206   198   213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[22,]   48  203  183  194  213  197  185  190  194   192   202   214   219   221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[23,]    0  122  219  193  179  171  183  196  204   210   213   207   211   210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[24,]    0    0   74  189  212  191  175  172  175   181   185   188   189   188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[25,]    2    0    0    0   66  200  222  237  239   242   246   243   244   221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[26,]    0    0    0    0    0    0    0   40   61    44    72    41    35     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[27,]    0    0    0    0    0    0    0    0    0     0     0     0     0     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[28,]    0    0    0    0    0    0    0    0    0     0     0     0     0     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2A1BD2-DF49-B540-8691-B9EDB376BDDE}"/>
              </a:ext>
            </a:extLst>
          </p:cNvPr>
          <p:cNvSpPr/>
          <p:nvPr/>
        </p:nvSpPr>
        <p:spPr>
          <a:xfrm>
            <a:off x="354806" y="1140176"/>
            <a:ext cx="22930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28 × 28 grayscale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C8EBEB-0971-8A44-8567-25BAB2F46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76" y="1838296"/>
            <a:ext cx="2751243" cy="21824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0115A9-04F1-EF42-A41A-D329DA3162E4}"/>
              </a:ext>
            </a:extLst>
          </p:cNvPr>
          <p:cNvSpPr txBox="1"/>
          <p:nvPr/>
        </p:nvSpPr>
        <p:spPr>
          <a:xfrm>
            <a:off x="840067" y="4097384"/>
            <a:ext cx="18886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Label = 9</a:t>
            </a:r>
          </a:p>
          <a:p>
            <a:pPr algn="ctr"/>
            <a:r>
              <a:rPr lang="en-US" sz="2800" dirty="0">
                <a:latin typeface="+mj-lt"/>
              </a:rPr>
              <a:t>Ankle boots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22B0D-BFEE-12D3-EE97-8607B96B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856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428FE-389A-E849-B8F4-5EEB0B0FC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19" y="100946"/>
            <a:ext cx="7886700" cy="560927"/>
          </a:xfrm>
        </p:spPr>
        <p:txBody>
          <a:bodyPr>
            <a:noAutofit/>
          </a:bodyPr>
          <a:lstStyle/>
          <a:p>
            <a:r>
              <a:rPr lang="en-US" sz="3200" u="sng" dirty="0"/>
              <a:t>Loss function</a:t>
            </a:r>
            <a:r>
              <a:rPr lang="en-US" sz="3200" dirty="0"/>
              <a:t> for a simple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42A2D-51D9-534E-96F0-D59E1AD82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87" y="760543"/>
            <a:ext cx="7886700" cy="3814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j-lt"/>
              </a:rPr>
              <a:t>Loss is the penalty for a prediction.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6E1AC85-07E7-B64B-A57E-783DD829C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14</a:t>
            </a:fld>
            <a:endParaRPr lang="en-US"/>
          </a:p>
        </p:txBody>
      </p:sp>
      <p:pic>
        <p:nvPicPr>
          <p:cNvPr id="1026" name="Picture 2" descr="Two Cartesian plots, each showing a line and some data points. In the first plot, the line is a terrible fit for the data, so the loss is high. In the second plot, the line is a a better fit for the data, so the loss is low.">
            <a:extLst>
              <a:ext uri="{FF2B5EF4-FFF2-40B4-BE49-F238E27FC236}">
                <a16:creationId xmlns:a16="http://schemas.microsoft.com/office/drawing/2014/main" id="{8661E2F4-0566-2347-B19E-EB199A611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94" y="1124129"/>
            <a:ext cx="6638949" cy="221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8484D7-6772-2147-B562-111225D43C19}"/>
                  </a:ext>
                </a:extLst>
              </p:cNvPr>
              <p:cNvSpPr txBox="1"/>
              <p:nvPr/>
            </p:nvSpPr>
            <p:spPr>
              <a:xfrm>
                <a:off x="2537266" y="3204430"/>
                <a:ext cx="4069468" cy="894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prediction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8484D7-6772-2147-B562-111225D43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266" y="3204430"/>
                <a:ext cx="4069468" cy="894219"/>
              </a:xfrm>
              <a:prstGeom prst="rect">
                <a:avLst/>
              </a:prstGeom>
              <a:blipFill>
                <a:blip r:embed="rId3"/>
                <a:stretch>
                  <a:fillRect l="-13354" t="-150704" b="-20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C1B4A12D-6CDA-D540-A345-80B8784C3108}"/>
              </a:ext>
            </a:extLst>
          </p:cNvPr>
          <p:cNvSpPr/>
          <p:nvPr/>
        </p:nvSpPr>
        <p:spPr>
          <a:xfrm>
            <a:off x="323216" y="4045345"/>
            <a:ext cx="827890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Training a model is to find a set of weights (parameters) that have a </a:t>
            </a:r>
            <a:r>
              <a:rPr lang="en-US" sz="2800" i="1" dirty="0">
                <a:latin typeface="+mj-lt"/>
              </a:rPr>
              <a:t>low</a:t>
            </a:r>
            <a:r>
              <a:rPr lang="en-US" sz="2800" dirty="0">
                <a:latin typeface="+mj-lt"/>
              </a:rPr>
              <a:t> loss, on average, across all examples.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B5947B-42D4-8743-8436-2E3B33402C18}"/>
              </a:ext>
            </a:extLst>
          </p:cNvPr>
          <p:cNvSpPr txBox="1"/>
          <p:nvPr/>
        </p:nvSpPr>
        <p:spPr>
          <a:xfrm>
            <a:off x="600687" y="3330565"/>
            <a:ext cx="2239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Loss function</a:t>
            </a:r>
            <a:r>
              <a:rPr lang="en-US" sz="28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127022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485FE-4BE5-2F45-8674-903D6BE28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34" y="192157"/>
            <a:ext cx="8449049" cy="549965"/>
          </a:xfrm>
        </p:spPr>
        <p:txBody>
          <a:bodyPr>
            <a:normAutofit/>
          </a:bodyPr>
          <a:lstStyle/>
          <a:p>
            <a:r>
              <a:rPr lang="en-US" sz="3200" dirty="0"/>
              <a:t>Neural networks: a main form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558E6-7389-9B4D-85AA-0FF5D4AB8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029" y="844825"/>
            <a:ext cx="8355939" cy="1689485"/>
          </a:xfrm>
        </p:spPr>
        <p:txBody>
          <a:bodyPr>
            <a:normAutofit/>
          </a:bodyPr>
          <a:lstStyle/>
          <a:p>
            <a:r>
              <a:rPr lang="en-US" dirty="0">
                <a:latin typeface="+mj-lt"/>
              </a:rPr>
              <a:t>Neural network is a major deep learning approach</a:t>
            </a:r>
          </a:p>
          <a:p>
            <a:r>
              <a:rPr lang="en-US" dirty="0">
                <a:latin typeface="+mj-lt"/>
              </a:rPr>
              <a:t>Algorithms trying to mimic the brain</a:t>
            </a:r>
          </a:p>
          <a:p>
            <a:r>
              <a:rPr lang="en-US" dirty="0">
                <a:latin typeface="+mj-lt"/>
              </a:rPr>
              <a:t>Widely used in 80s and early 90s; popularity diminished in late 90s but resurged recently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9F3FA8-AF1F-CE4E-B02C-E0A5426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E48C22-93A5-6C4E-B188-105121041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051" y="2505041"/>
            <a:ext cx="4208785" cy="226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42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93082-777C-6840-AD79-B8C6AD384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30" y="34042"/>
            <a:ext cx="7886700" cy="743876"/>
          </a:xfrm>
        </p:spPr>
        <p:txBody>
          <a:bodyPr>
            <a:normAutofit/>
          </a:bodyPr>
          <a:lstStyle/>
          <a:p>
            <a:r>
              <a:rPr lang="en-US" sz="3600" dirty="0"/>
              <a:t>Neuron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ABDB7F-DBC7-DE48-80ED-895215BCA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16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D7BEE8B-5C59-E047-AC35-8B53C022C6B0}"/>
              </a:ext>
            </a:extLst>
          </p:cNvPr>
          <p:cNvSpPr/>
          <p:nvPr/>
        </p:nvSpPr>
        <p:spPr>
          <a:xfrm>
            <a:off x="814782" y="1287978"/>
            <a:ext cx="700644" cy="70064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AD1A40D-675B-F749-9832-8A344B8A5F05}"/>
              </a:ext>
            </a:extLst>
          </p:cNvPr>
          <p:cNvSpPr/>
          <p:nvPr/>
        </p:nvSpPr>
        <p:spPr>
          <a:xfrm>
            <a:off x="814782" y="2211284"/>
            <a:ext cx="700644" cy="70064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4817EA2-504C-904F-9FCF-2EC36ADA4459}"/>
              </a:ext>
            </a:extLst>
          </p:cNvPr>
          <p:cNvSpPr/>
          <p:nvPr/>
        </p:nvSpPr>
        <p:spPr>
          <a:xfrm>
            <a:off x="814782" y="3134590"/>
            <a:ext cx="700644" cy="70064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3C5C46F-51C6-AF4F-9ECB-128DE7434357}"/>
              </a:ext>
            </a:extLst>
          </p:cNvPr>
          <p:cNvSpPr/>
          <p:nvPr/>
        </p:nvSpPr>
        <p:spPr>
          <a:xfrm>
            <a:off x="2308872" y="2211284"/>
            <a:ext cx="700644" cy="70064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83AC3F-ED50-AA4B-87ED-3C2FCE275117}"/>
              </a:ext>
            </a:extLst>
          </p:cNvPr>
          <p:cNvCxnSpPr>
            <a:stCxn id="4" idx="6"/>
            <a:endCxn id="8" idx="2"/>
          </p:cNvCxnSpPr>
          <p:nvPr/>
        </p:nvCxnSpPr>
        <p:spPr>
          <a:xfrm>
            <a:off x="1515426" y="1638300"/>
            <a:ext cx="793446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1B55717-F152-4946-B64B-740AC6D100B3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1515426" y="2561606"/>
            <a:ext cx="7934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E55576-5953-3446-9BC8-215675D6BC6E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 flipV="1">
            <a:off x="1515426" y="2561606"/>
            <a:ext cx="793446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27B2E13-9254-1A46-AFE3-8484BA904663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3009517" y="2561606"/>
            <a:ext cx="4610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716EF5-EBC2-9547-A9F0-9B6DBE2BD133}"/>
                  </a:ext>
                </a:extLst>
              </p:cNvPr>
              <p:cNvSpPr txBox="1"/>
              <p:nvPr/>
            </p:nvSpPr>
            <p:spPr>
              <a:xfrm>
                <a:off x="3470528" y="2315385"/>
                <a:ext cx="124323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716EF5-EBC2-9547-A9F0-9B6DBE2BD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528" y="2315385"/>
                <a:ext cx="1243239" cy="492443"/>
              </a:xfrm>
              <a:prstGeom prst="rect">
                <a:avLst/>
              </a:prstGeom>
              <a:blipFill>
                <a:blip r:embed="rId2"/>
                <a:stretch>
                  <a:fillRect l="-2020" b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78524D-390E-934F-8D5A-DCCDC702B484}"/>
                  </a:ext>
                </a:extLst>
              </p:cNvPr>
              <p:cNvSpPr txBox="1"/>
              <p:nvPr/>
            </p:nvSpPr>
            <p:spPr>
              <a:xfrm>
                <a:off x="879829" y="1305441"/>
                <a:ext cx="6723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78524D-390E-934F-8D5A-DCCDC702B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29" y="1305441"/>
                <a:ext cx="672364" cy="584775"/>
              </a:xfrm>
              <a:prstGeom prst="rect">
                <a:avLst/>
              </a:prstGeom>
              <a:blipFill>
                <a:blip r:embed="rId3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EFCBBC9-FE27-6F44-9DFA-C7B6C9AEC765}"/>
                  </a:ext>
                </a:extLst>
              </p:cNvPr>
              <p:cNvSpPr txBox="1"/>
              <p:nvPr/>
            </p:nvSpPr>
            <p:spPr>
              <a:xfrm>
                <a:off x="875086" y="2232151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EFCBBC9-FE27-6F44-9DFA-C7B6C9AEC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86" y="2232151"/>
                <a:ext cx="681853" cy="584775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8721E9-8D22-074D-A9B3-E8329BBAF25C}"/>
                  </a:ext>
                </a:extLst>
              </p:cNvPr>
              <p:cNvSpPr txBox="1"/>
              <p:nvPr/>
            </p:nvSpPr>
            <p:spPr>
              <a:xfrm>
                <a:off x="875086" y="3142159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8721E9-8D22-074D-A9B3-E8329BBAF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86" y="3142159"/>
                <a:ext cx="681853" cy="584775"/>
              </a:xfrm>
              <a:prstGeom prst="rect">
                <a:avLst/>
              </a:prstGeom>
              <a:blipFill>
                <a:blip r:embed="rId5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5F557091-11AE-6242-BAB3-2923B7787BDD}"/>
              </a:ext>
            </a:extLst>
          </p:cNvPr>
          <p:cNvSpPr txBox="1"/>
          <p:nvPr/>
        </p:nvSpPr>
        <p:spPr>
          <a:xfrm>
            <a:off x="5252111" y="4103479"/>
            <a:ext cx="2673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Step 2: activation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827559-909E-4F49-9703-2CCA421CA70C}"/>
              </a:ext>
            </a:extLst>
          </p:cNvPr>
          <p:cNvSpPr txBox="1"/>
          <p:nvPr/>
        </p:nvSpPr>
        <p:spPr>
          <a:xfrm>
            <a:off x="0" y="794012"/>
            <a:ext cx="2640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Features (input)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6B01BC-0D55-6D4E-9254-2F708C2AC8C3}"/>
              </a:ext>
            </a:extLst>
          </p:cNvPr>
          <p:cNvSpPr txBox="1"/>
          <p:nvPr/>
        </p:nvSpPr>
        <p:spPr>
          <a:xfrm>
            <a:off x="293630" y="3936801"/>
            <a:ext cx="17509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Layer 1</a:t>
            </a:r>
          </a:p>
          <a:p>
            <a:r>
              <a:rPr lang="en-US" sz="2800" dirty="0">
                <a:latin typeface="+mj-lt"/>
              </a:rPr>
              <a:t>Input layer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9659C1-0674-014B-A341-F77F14B25AF1}"/>
              </a:ext>
            </a:extLst>
          </p:cNvPr>
          <p:cNvSpPr txBox="1"/>
          <p:nvPr/>
        </p:nvSpPr>
        <p:spPr>
          <a:xfrm>
            <a:off x="2163808" y="3936801"/>
            <a:ext cx="20186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Layer 2</a:t>
            </a:r>
          </a:p>
          <a:p>
            <a:r>
              <a:rPr lang="en-US" sz="2800" dirty="0">
                <a:latin typeface="+mj-lt"/>
              </a:rPr>
              <a:t>Output layer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61BAD1-FCB4-AF4D-A2A5-66E5DB1B22D4}"/>
              </a:ext>
            </a:extLst>
          </p:cNvPr>
          <p:cNvSpPr txBox="1"/>
          <p:nvPr/>
        </p:nvSpPr>
        <p:spPr>
          <a:xfrm>
            <a:off x="3420914" y="1789653"/>
            <a:ext cx="1399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(output)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409B84-B922-1B42-BF93-64E910404936}"/>
              </a:ext>
            </a:extLst>
          </p:cNvPr>
          <p:cNvSpPr txBox="1"/>
          <p:nvPr/>
        </p:nvSpPr>
        <p:spPr>
          <a:xfrm>
            <a:off x="2331943" y="1628605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unit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FCBB010-6D20-BE48-B543-F6DF74516A5D}"/>
                  </a:ext>
                </a:extLst>
              </p:cNvPr>
              <p:cNvSpPr/>
              <p:nvPr/>
            </p:nvSpPr>
            <p:spPr>
              <a:xfrm>
                <a:off x="5745161" y="2438986"/>
                <a:ext cx="16869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800" dirty="0">
                    <a:latin typeface="+mj-lt"/>
                  </a:rPr>
                  <a:t>: weights</a:t>
                </a:r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FCBB010-6D20-BE48-B543-F6DF74516A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5161" y="2438986"/>
                <a:ext cx="1686937" cy="523220"/>
              </a:xfrm>
              <a:prstGeom prst="rect">
                <a:avLst/>
              </a:prstGeom>
              <a:blipFill>
                <a:blip r:embed="rId6"/>
                <a:stretch>
                  <a:fillRect l="-2239" t="-14286" r="-597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CC733F3-D689-7A42-A925-394597253001}"/>
                  </a:ext>
                </a:extLst>
              </p:cNvPr>
              <p:cNvSpPr txBox="1"/>
              <p:nvPr/>
            </p:nvSpPr>
            <p:spPr>
              <a:xfrm>
                <a:off x="2241756" y="2218195"/>
                <a:ext cx="860748" cy="630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CC733F3-D689-7A42-A925-394597253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756" y="2218195"/>
                <a:ext cx="860748" cy="630429"/>
              </a:xfrm>
              <a:prstGeom prst="rect">
                <a:avLst/>
              </a:prstGeom>
              <a:blipFill>
                <a:blip r:embed="rId7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A0C58EA-FCEF-4442-932B-AC9EF83E3F2D}"/>
                  </a:ext>
                </a:extLst>
              </p:cNvPr>
              <p:cNvSpPr/>
              <p:nvPr/>
            </p:nvSpPr>
            <p:spPr>
              <a:xfrm>
                <a:off x="1743463" y="1730622"/>
                <a:ext cx="481029" cy="3719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A0C58EA-FCEF-4442-932B-AC9EF83E3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463" y="1730622"/>
                <a:ext cx="481029" cy="3719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1F484D5-4B9C-414B-B934-543B928BBFCC}"/>
                  </a:ext>
                </a:extLst>
              </p:cNvPr>
              <p:cNvSpPr/>
              <p:nvPr/>
            </p:nvSpPr>
            <p:spPr>
              <a:xfrm>
                <a:off x="1541113" y="2232150"/>
                <a:ext cx="481029" cy="3719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1F484D5-4B9C-414B-B934-543B928BBF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113" y="2232150"/>
                <a:ext cx="481029" cy="3719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561A856-24DC-6840-B1EF-8DF83AF81805}"/>
                  </a:ext>
                </a:extLst>
              </p:cNvPr>
              <p:cNvSpPr/>
              <p:nvPr/>
            </p:nvSpPr>
            <p:spPr>
              <a:xfrm>
                <a:off x="1743463" y="3020631"/>
                <a:ext cx="481029" cy="373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561A856-24DC-6840-B1EF-8DF83AF818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463" y="3020631"/>
                <a:ext cx="481029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7DCCB65-CDD6-5A43-899D-2E1E2ABCB94B}"/>
                  </a:ext>
                </a:extLst>
              </p:cNvPr>
              <p:cNvSpPr/>
              <p:nvPr/>
            </p:nvSpPr>
            <p:spPr>
              <a:xfrm>
                <a:off x="4335248" y="3214746"/>
                <a:ext cx="4808752" cy="4677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𝑡𝑒𝑝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1: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7DCCB65-CDD6-5A43-899D-2E1E2ABCB9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248" y="3214746"/>
                <a:ext cx="4808752" cy="467757"/>
              </a:xfrm>
              <a:prstGeom prst="rect">
                <a:avLst/>
              </a:prstGeom>
              <a:blipFill>
                <a:blip r:embed="rId11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937CB502-74E6-974E-A973-6BEF97D7A8B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12174" y="158171"/>
            <a:ext cx="3394446" cy="182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7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/>
      <p:bldP spid="32" grpId="0"/>
      <p:bldP spid="35" grpId="0"/>
      <p:bldP spid="39" grpId="0"/>
      <p:bldP spid="40" grpId="0"/>
      <p:bldP spid="41" grpId="0"/>
      <p:bldP spid="4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7A740-FD2F-E84D-A3FD-13416C85F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0059"/>
            <a:ext cx="7886700" cy="964909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Activation function:</a:t>
            </a:r>
            <a:br>
              <a:rPr lang="en-US" sz="3600" dirty="0"/>
            </a:br>
            <a:r>
              <a:rPr lang="en-US" sz="3600" dirty="0"/>
              <a:t>Sigmoid (logistic)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C8964B12-C72E-3A4A-A086-9577A6271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FD31E0B-CD3A-4845-95CF-BE6615836BC1}"/>
                  </a:ext>
                </a:extLst>
              </p:cNvPr>
              <p:cNvSpPr txBox="1"/>
              <p:nvPr/>
            </p:nvSpPr>
            <p:spPr>
              <a:xfrm>
                <a:off x="7127669" y="2170462"/>
                <a:ext cx="1730064" cy="9843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FD31E0B-CD3A-4845-95CF-BE6615836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669" y="2170462"/>
                <a:ext cx="1730064" cy="984372"/>
              </a:xfrm>
              <a:prstGeom prst="rect">
                <a:avLst/>
              </a:prstGeom>
              <a:blipFill>
                <a:blip r:embed="rId3"/>
                <a:stretch>
                  <a:fillRect l="-8029" r="-2190" b="-12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4E9DB56-CDB7-E64A-8BC7-AB443AB5DEC9}"/>
                  </a:ext>
                </a:extLst>
              </p:cNvPr>
              <p:cNvSpPr txBox="1"/>
              <p:nvPr/>
            </p:nvSpPr>
            <p:spPr>
              <a:xfrm>
                <a:off x="4572000" y="2308963"/>
                <a:ext cx="2381165" cy="7073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</m:oMath>
                </a14:m>
                <a:r>
                  <a:rPr lang="en-US" sz="3200" dirty="0">
                    <a:latin typeface="+mj-lt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3200" dirty="0">
                    <a:latin typeface="+mj-lt"/>
                  </a:rPr>
                  <a:t>=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4E9DB56-CDB7-E64A-8BC7-AB443AB5D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308963"/>
                <a:ext cx="2381165" cy="707373"/>
              </a:xfrm>
              <a:prstGeom prst="rect">
                <a:avLst/>
              </a:prstGeom>
              <a:blipFill>
                <a:blip r:embed="rId4"/>
                <a:stretch>
                  <a:fillRect l="-532" r="-5319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2">
            <a:extLst>
              <a:ext uri="{FF2B5EF4-FFF2-40B4-BE49-F238E27FC236}">
                <a16:creationId xmlns:a16="http://schemas.microsoft.com/office/drawing/2014/main" id="{9D2DECB1-EB97-4842-A6C0-13FF44376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50" y="1609031"/>
            <a:ext cx="4116550" cy="274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D9DA211-EC45-3F4C-943E-1A6F0CFAD621}"/>
                  </a:ext>
                </a:extLst>
              </p:cNvPr>
              <p:cNvSpPr txBox="1"/>
              <p:nvPr/>
            </p:nvSpPr>
            <p:spPr>
              <a:xfrm>
                <a:off x="5499416" y="1609031"/>
                <a:ext cx="117480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[0, 1]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D9DA211-EC45-3F4C-943E-1A6F0CFAD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416" y="1609031"/>
                <a:ext cx="1174809" cy="584775"/>
              </a:xfrm>
              <a:prstGeom prst="rect">
                <a:avLst/>
              </a:prstGeom>
              <a:blipFill>
                <a:blip r:embed="rId6"/>
                <a:stretch>
                  <a:fillRect l="-3191" r="-4255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8A9FB9-660A-CE2E-2D44-71F35EEBDC5A}"/>
                  </a:ext>
                </a:extLst>
              </p:cNvPr>
              <p:cNvSpPr txBox="1"/>
              <p:nvPr/>
            </p:nvSpPr>
            <p:spPr>
              <a:xfrm>
                <a:off x="310745" y="4323118"/>
                <a:ext cx="457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8A9FB9-660A-CE2E-2D44-71F35EEBD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45" y="4323118"/>
                <a:ext cx="45720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7358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7A740-FD2F-E84D-A3FD-13416C85F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94" y="87799"/>
            <a:ext cx="7886700" cy="964909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Activation function:</a:t>
            </a:r>
            <a:br>
              <a:rPr lang="en-US" sz="3600" dirty="0"/>
            </a:br>
            <a:r>
              <a:rPr lang="en-US" sz="3600" dirty="0" err="1"/>
              <a:t>ReLU</a:t>
            </a:r>
            <a:r>
              <a:rPr lang="en-US" sz="3600" dirty="0"/>
              <a:t> (rectified linear activation function)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C8964B12-C72E-3A4A-A086-9577A6271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18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7EAB9C3-892D-2F4B-8F7C-9906242CA90A}"/>
              </a:ext>
            </a:extLst>
          </p:cNvPr>
          <p:cNvCxnSpPr>
            <a:cxnSpLocks/>
          </p:cNvCxnSpPr>
          <p:nvPr/>
        </p:nvCxnSpPr>
        <p:spPr>
          <a:xfrm>
            <a:off x="1995055" y="3244392"/>
            <a:ext cx="4726379" cy="0"/>
          </a:xfrm>
          <a:prstGeom prst="line">
            <a:avLst/>
          </a:prstGeom>
          <a:ln w="19050"/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FBACEE-11B5-E847-8827-1BC248FC2E2D}"/>
              </a:ext>
            </a:extLst>
          </p:cNvPr>
          <p:cNvCxnSpPr>
            <a:cxnSpLocks/>
            <a:endCxn id="28" idx="3"/>
          </p:cNvCxnSpPr>
          <p:nvPr/>
        </p:nvCxnSpPr>
        <p:spPr>
          <a:xfrm>
            <a:off x="4264474" y="1366731"/>
            <a:ext cx="0" cy="3592103"/>
          </a:xfrm>
          <a:prstGeom prst="line">
            <a:avLst/>
          </a:prstGeom>
          <a:ln w="19050"/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342E1EA-AD44-964A-9F98-62C729CC6DB8}"/>
              </a:ext>
            </a:extLst>
          </p:cNvPr>
          <p:cNvCxnSpPr>
            <a:cxnSpLocks/>
          </p:cNvCxnSpPr>
          <p:nvPr/>
        </p:nvCxnSpPr>
        <p:spPr>
          <a:xfrm>
            <a:off x="2147455" y="3242415"/>
            <a:ext cx="2115787" cy="0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E8F1E8-D772-F442-BFCE-DC4B4A409A45}"/>
              </a:ext>
            </a:extLst>
          </p:cNvPr>
          <p:cNvCxnSpPr>
            <a:cxnSpLocks/>
          </p:cNvCxnSpPr>
          <p:nvPr/>
        </p:nvCxnSpPr>
        <p:spPr>
          <a:xfrm flipV="1">
            <a:off x="4263242" y="1497326"/>
            <a:ext cx="1925576" cy="1745090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C2AA99-B864-A743-98B3-98ACD992D88E}"/>
              </a:ext>
            </a:extLst>
          </p:cNvPr>
          <p:cNvSpPr txBox="1"/>
          <p:nvPr/>
        </p:nvSpPr>
        <p:spPr>
          <a:xfrm>
            <a:off x="4729917" y="32424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FC8AF1-06A2-9045-BED5-C5F5F0E59BE3}"/>
              </a:ext>
            </a:extLst>
          </p:cNvPr>
          <p:cNvSpPr txBox="1"/>
          <p:nvPr/>
        </p:nvSpPr>
        <p:spPr>
          <a:xfrm>
            <a:off x="5445973" y="32424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3B711A-C965-4E4C-9D67-9559C2A62F55}"/>
              </a:ext>
            </a:extLst>
          </p:cNvPr>
          <p:cNvSpPr txBox="1"/>
          <p:nvPr/>
        </p:nvSpPr>
        <p:spPr>
          <a:xfrm>
            <a:off x="6162028" y="32424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6CE2F9-9ECD-034F-B900-5C2CBBD26503}"/>
              </a:ext>
            </a:extLst>
          </p:cNvPr>
          <p:cNvSpPr txBox="1"/>
          <p:nvPr/>
        </p:nvSpPr>
        <p:spPr>
          <a:xfrm flipH="1">
            <a:off x="2145687" y="3242415"/>
            <a:ext cx="458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DFEFCA-9A83-9C4F-B767-BD75FF33174E}"/>
              </a:ext>
            </a:extLst>
          </p:cNvPr>
          <p:cNvSpPr txBox="1"/>
          <p:nvPr/>
        </p:nvSpPr>
        <p:spPr>
          <a:xfrm flipH="1">
            <a:off x="2804072" y="3242415"/>
            <a:ext cx="463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CA8B11-B040-C041-907D-2322C864B76A}"/>
              </a:ext>
            </a:extLst>
          </p:cNvPr>
          <p:cNvSpPr txBox="1"/>
          <p:nvPr/>
        </p:nvSpPr>
        <p:spPr>
          <a:xfrm flipH="1">
            <a:off x="3467728" y="3242415"/>
            <a:ext cx="475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199ACA-38A3-9C46-B0CF-80ADAB6F9CAB}"/>
              </a:ext>
            </a:extLst>
          </p:cNvPr>
          <p:cNvSpPr txBox="1"/>
          <p:nvPr/>
        </p:nvSpPr>
        <p:spPr>
          <a:xfrm>
            <a:off x="6837669" y="2980805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B8CF81-AF54-2741-AD0A-D9865DEE98E6}"/>
              </a:ext>
            </a:extLst>
          </p:cNvPr>
          <p:cNvSpPr txBox="1"/>
          <p:nvPr/>
        </p:nvSpPr>
        <p:spPr>
          <a:xfrm>
            <a:off x="4280638" y="114095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57E96D-4FD1-FB4D-B41C-19028576DDFE}"/>
              </a:ext>
            </a:extLst>
          </p:cNvPr>
          <p:cNvSpPr txBox="1"/>
          <p:nvPr/>
        </p:nvSpPr>
        <p:spPr>
          <a:xfrm>
            <a:off x="3943058" y="25681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9C58E3-E488-8A49-9DE5-DF1F862EE902}"/>
              </a:ext>
            </a:extLst>
          </p:cNvPr>
          <p:cNvSpPr txBox="1"/>
          <p:nvPr/>
        </p:nvSpPr>
        <p:spPr>
          <a:xfrm>
            <a:off x="3939112" y="19674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D3CA48-F086-7B49-BE67-20E396D26205}"/>
              </a:ext>
            </a:extLst>
          </p:cNvPr>
          <p:cNvSpPr txBox="1"/>
          <p:nvPr/>
        </p:nvSpPr>
        <p:spPr>
          <a:xfrm>
            <a:off x="3935723" y="13667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2A5F0C-A730-384A-903F-FF93EEF22D9B}"/>
              </a:ext>
            </a:extLst>
          </p:cNvPr>
          <p:cNvSpPr txBox="1"/>
          <p:nvPr/>
        </p:nvSpPr>
        <p:spPr>
          <a:xfrm>
            <a:off x="3892256" y="477416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7340B4-B044-BE49-A4B8-AFBD16B66BDA}"/>
              </a:ext>
            </a:extLst>
          </p:cNvPr>
          <p:cNvSpPr txBox="1"/>
          <p:nvPr/>
        </p:nvSpPr>
        <p:spPr>
          <a:xfrm>
            <a:off x="3892256" y="4173454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42B228-7F98-CF49-8DED-F0413F8A0E95}"/>
              </a:ext>
            </a:extLst>
          </p:cNvPr>
          <p:cNvSpPr txBox="1"/>
          <p:nvPr/>
        </p:nvSpPr>
        <p:spPr>
          <a:xfrm>
            <a:off x="3892256" y="35727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107EAE-CB5D-0840-A426-C49AEEA3B177}"/>
              </a:ext>
            </a:extLst>
          </p:cNvPr>
          <p:cNvSpPr txBox="1"/>
          <p:nvPr/>
        </p:nvSpPr>
        <p:spPr>
          <a:xfrm>
            <a:off x="5900016" y="2062712"/>
            <a:ext cx="2293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y = max(0, x)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80CCFD3-ED4B-8D45-ACE2-C06E0C2AB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54" y="1497326"/>
            <a:ext cx="2635790" cy="141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394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93082-777C-6840-AD79-B8C6AD384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277" y="94790"/>
            <a:ext cx="7886700" cy="596589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Neural Network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7D202C-527C-1B47-BFD0-BB49F7F8D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19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D7BEE8B-5C59-E047-AC35-8B53C022C6B0}"/>
              </a:ext>
            </a:extLst>
          </p:cNvPr>
          <p:cNvSpPr/>
          <p:nvPr/>
        </p:nvSpPr>
        <p:spPr>
          <a:xfrm>
            <a:off x="1104405" y="1617448"/>
            <a:ext cx="700644" cy="70064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AD1A40D-675B-F749-9832-8A344B8A5F05}"/>
              </a:ext>
            </a:extLst>
          </p:cNvPr>
          <p:cNvSpPr/>
          <p:nvPr/>
        </p:nvSpPr>
        <p:spPr>
          <a:xfrm>
            <a:off x="1104405" y="2540754"/>
            <a:ext cx="700644" cy="70064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4817EA2-504C-904F-9FCF-2EC36ADA4459}"/>
              </a:ext>
            </a:extLst>
          </p:cNvPr>
          <p:cNvSpPr/>
          <p:nvPr/>
        </p:nvSpPr>
        <p:spPr>
          <a:xfrm>
            <a:off x="1104405" y="3464060"/>
            <a:ext cx="700644" cy="70064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3C5C46F-51C6-AF4F-9ECB-128DE7434357}"/>
              </a:ext>
            </a:extLst>
          </p:cNvPr>
          <p:cNvSpPr/>
          <p:nvPr/>
        </p:nvSpPr>
        <p:spPr>
          <a:xfrm>
            <a:off x="2669066" y="1617448"/>
            <a:ext cx="700644" cy="70064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83AC3F-ED50-AA4B-87ED-3C2FCE275117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1805050" y="1967770"/>
            <a:ext cx="8640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1B55717-F152-4946-B64B-740AC6D100B3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 flipV="1">
            <a:off x="1805050" y="1967770"/>
            <a:ext cx="864017" cy="1846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E55576-5953-3446-9BC8-215675D6BC6E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1805050" y="1967770"/>
            <a:ext cx="864017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78524D-390E-934F-8D5A-DCCDC702B484}"/>
                  </a:ext>
                </a:extLst>
              </p:cNvPr>
              <p:cNvSpPr txBox="1"/>
              <p:nvPr/>
            </p:nvSpPr>
            <p:spPr>
              <a:xfrm>
                <a:off x="1129701" y="1629906"/>
                <a:ext cx="6723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78524D-390E-934F-8D5A-DCCDC702B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701" y="1629906"/>
                <a:ext cx="672364" cy="584775"/>
              </a:xfrm>
              <a:prstGeom prst="rect">
                <a:avLst/>
              </a:prstGeom>
              <a:blipFill>
                <a:blip r:embed="rId2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EFCBBC9-FE27-6F44-9DFA-C7B6C9AEC765}"/>
                  </a:ext>
                </a:extLst>
              </p:cNvPr>
              <p:cNvSpPr txBox="1"/>
              <p:nvPr/>
            </p:nvSpPr>
            <p:spPr>
              <a:xfrm>
                <a:off x="1124958" y="2556616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EFCBBC9-FE27-6F44-9DFA-C7B6C9AEC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958" y="2556616"/>
                <a:ext cx="681853" cy="584775"/>
              </a:xfrm>
              <a:prstGeom prst="rect">
                <a:avLst/>
              </a:prstGeom>
              <a:blipFill>
                <a:blip r:embed="rId3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8721E9-8D22-074D-A9B3-E8329BBAF25C}"/>
                  </a:ext>
                </a:extLst>
              </p:cNvPr>
              <p:cNvSpPr txBox="1"/>
              <p:nvPr/>
            </p:nvSpPr>
            <p:spPr>
              <a:xfrm>
                <a:off x="1124958" y="3466624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8721E9-8D22-074D-A9B3-E8329BBAF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958" y="3466624"/>
                <a:ext cx="681853" cy="584775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18827559-909E-4F49-9703-2CCA421CA70C}"/>
              </a:ext>
            </a:extLst>
          </p:cNvPr>
          <p:cNvSpPr txBox="1"/>
          <p:nvPr/>
        </p:nvSpPr>
        <p:spPr>
          <a:xfrm>
            <a:off x="764955" y="703923"/>
            <a:ext cx="14393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Features</a:t>
            </a:r>
          </a:p>
          <a:p>
            <a:pPr algn="ctr"/>
            <a:r>
              <a:rPr lang="en-US" sz="2800" dirty="0">
                <a:latin typeface="+mj-lt"/>
              </a:rPr>
              <a:t>(input)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6B01BC-0D55-6D4E-9254-2F708C2AC8C3}"/>
              </a:ext>
            </a:extLst>
          </p:cNvPr>
          <p:cNvSpPr txBox="1"/>
          <p:nvPr/>
        </p:nvSpPr>
        <p:spPr>
          <a:xfrm>
            <a:off x="841371" y="4181761"/>
            <a:ext cx="1225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Layer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9659C1-0674-014B-A341-F77F14B25AF1}"/>
              </a:ext>
            </a:extLst>
          </p:cNvPr>
          <p:cNvSpPr txBox="1"/>
          <p:nvPr/>
        </p:nvSpPr>
        <p:spPr>
          <a:xfrm>
            <a:off x="1994308" y="4181762"/>
            <a:ext cx="20251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Layer 2</a:t>
            </a:r>
          </a:p>
          <a:p>
            <a:pPr algn="ctr"/>
            <a:r>
              <a:rPr lang="en-US" sz="2800" dirty="0">
                <a:latin typeface="+mj-lt"/>
              </a:rPr>
              <a:t>hidden layer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409B84-B922-1B42-BF93-64E910404936}"/>
              </a:ext>
            </a:extLst>
          </p:cNvPr>
          <p:cNvSpPr txBox="1"/>
          <p:nvPr/>
        </p:nvSpPr>
        <p:spPr>
          <a:xfrm>
            <a:off x="2599493" y="947253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units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FD8EA5F-D50B-D94A-AD87-BF691E8F51CC}"/>
              </a:ext>
            </a:extLst>
          </p:cNvPr>
          <p:cNvSpPr/>
          <p:nvPr/>
        </p:nvSpPr>
        <p:spPr>
          <a:xfrm>
            <a:off x="3829531" y="2540754"/>
            <a:ext cx="700644" cy="70064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CC6C31-B5CF-CA46-954F-4CC1A403B02A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4530176" y="2891076"/>
            <a:ext cx="4610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5E7B55E-2330-D045-BD7B-9D9C324C8721}"/>
                  </a:ext>
                </a:extLst>
              </p:cNvPr>
              <p:cNvSpPr txBox="1"/>
              <p:nvPr/>
            </p:nvSpPr>
            <p:spPr>
              <a:xfrm>
                <a:off x="4991187" y="2644855"/>
                <a:ext cx="124323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5E7B55E-2330-D045-BD7B-9D9C324C8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187" y="2644855"/>
                <a:ext cx="1243239" cy="492443"/>
              </a:xfrm>
              <a:prstGeom prst="rect">
                <a:avLst/>
              </a:prstGeom>
              <a:blipFill>
                <a:blip r:embed="rId5"/>
                <a:stretch>
                  <a:fillRect l="-2020" b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39821EB1-07D5-D54D-B219-0647378DA1D5}"/>
              </a:ext>
            </a:extLst>
          </p:cNvPr>
          <p:cNvSpPr txBox="1"/>
          <p:nvPr/>
        </p:nvSpPr>
        <p:spPr>
          <a:xfrm>
            <a:off x="6234425" y="2644854"/>
            <a:ext cx="1399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(output)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71D4ADC-7DE7-5044-9925-3BD61D16A95F}"/>
              </a:ext>
            </a:extLst>
          </p:cNvPr>
          <p:cNvSpPr/>
          <p:nvPr/>
        </p:nvSpPr>
        <p:spPr>
          <a:xfrm>
            <a:off x="2669066" y="2540754"/>
            <a:ext cx="700644" cy="70064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7997563-0FE5-C44A-977A-421D40FD4CD0}"/>
              </a:ext>
            </a:extLst>
          </p:cNvPr>
          <p:cNvCxnSpPr>
            <a:cxnSpLocks/>
            <a:stCxn id="4" idx="6"/>
            <a:endCxn id="39" idx="2"/>
          </p:cNvCxnSpPr>
          <p:nvPr/>
        </p:nvCxnSpPr>
        <p:spPr>
          <a:xfrm>
            <a:off x="1805050" y="1967770"/>
            <a:ext cx="864017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7612BB5-A6DC-B340-AEE8-B99348F4EAA4}"/>
              </a:ext>
            </a:extLst>
          </p:cNvPr>
          <p:cNvCxnSpPr>
            <a:cxnSpLocks/>
            <a:stCxn id="6" idx="6"/>
            <a:endCxn id="39" idx="2"/>
          </p:cNvCxnSpPr>
          <p:nvPr/>
        </p:nvCxnSpPr>
        <p:spPr>
          <a:xfrm>
            <a:off x="1805050" y="2891076"/>
            <a:ext cx="8640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2E33BA8-C24A-CE4D-B3B1-EB0D517544A2}"/>
              </a:ext>
            </a:extLst>
          </p:cNvPr>
          <p:cNvCxnSpPr>
            <a:cxnSpLocks/>
            <a:stCxn id="7" idx="6"/>
            <a:endCxn id="39" idx="2"/>
          </p:cNvCxnSpPr>
          <p:nvPr/>
        </p:nvCxnSpPr>
        <p:spPr>
          <a:xfrm flipV="1">
            <a:off x="1805050" y="2891076"/>
            <a:ext cx="864017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26D69DAC-C0FC-F045-A3F1-5D7BCD3CE538}"/>
              </a:ext>
            </a:extLst>
          </p:cNvPr>
          <p:cNvSpPr/>
          <p:nvPr/>
        </p:nvSpPr>
        <p:spPr>
          <a:xfrm>
            <a:off x="2669066" y="3464060"/>
            <a:ext cx="700644" cy="70064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1B26081-C11B-0142-BB6D-39DC68698ABD}"/>
              </a:ext>
            </a:extLst>
          </p:cNvPr>
          <p:cNvCxnSpPr>
            <a:cxnSpLocks/>
            <a:stCxn id="6" idx="6"/>
            <a:endCxn id="46" idx="2"/>
          </p:cNvCxnSpPr>
          <p:nvPr/>
        </p:nvCxnSpPr>
        <p:spPr>
          <a:xfrm>
            <a:off x="1805050" y="2891076"/>
            <a:ext cx="864017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9CA6ACF-0038-1B49-989C-C85B49EBEF3B}"/>
              </a:ext>
            </a:extLst>
          </p:cNvPr>
          <p:cNvCxnSpPr>
            <a:cxnSpLocks/>
            <a:stCxn id="7" idx="6"/>
            <a:endCxn id="46" idx="2"/>
          </p:cNvCxnSpPr>
          <p:nvPr/>
        </p:nvCxnSpPr>
        <p:spPr>
          <a:xfrm>
            <a:off x="1805050" y="3814382"/>
            <a:ext cx="8640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6C0D272-7354-4F4D-BE94-F830319FCEBC}"/>
              </a:ext>
            </a:extLst>
          </p:cNvPr>
          <p:cNvCxnSpPr>
            <a:cxnSpLocks/>
            <a:stCxn id="4" idx="6"/>
            <a:endCxn id="46" idx="2"/>
          </p:cNvCxnSpPr>
          <p:nvPr/>
        </p:nvCxnSpPr>
        <p:spPr>
          <a:xfrm>
            <a:off x="1805050" y="1967770"/>
            <a:ext cx="864017" cy="1846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67051F-C971-F444-A00A-1140BB197C02}"/>
                  </a:ext>
                </a:extLst>
              </p:cNvPr>
              <p:cNvSpPr txBox="1"/>
              <p:nvPr/>
            </p:nvSpPr>
            <p:spPr>
              <a:xfrm>
                <a:off x="2599041" y="1629906"/>
                <a:ext cx="860748" cy="630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67051F-C971-F444-A00A-1140BB197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041" y="1629906"/>
                <a:ext cx="860748" cy="630429"/>
              </a:xfrm>
              <a:prstGeom prst="rect">
                <a:avLst/>
              </a:prstGeom>
              <a:blipFill>
                <a:blip r:embed="rId6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4A8E4E5-CF63-B94C-9090-837A414FDD73}"/>
                  </a:ext>
                </a:extLst>
              </p:cNvPr>
              <p:cNvSpPr txBox="1"/>
              <p:nvPr/>
            </p:nvSpPr>
            <p:spPr>
              <a:xfrm>
                <a:off x="2599041" y="2556616"/>
                <a:ext cx="860748" cy="630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4A8E4E5-CF63-B94C-9090-837A414FD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041" y="2556616"/>
                <a:ext cx="860748" cy="630429"/>
              </a:xfrm>
              <a:prstGeom prst="rect">
                <a:avLst/>
              </a:prstGeom>
              <a:blipFill>
                <a:blip r:embed="rId7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69769FB-F3DB-D846-802B-3407E2A9CCA0}"/>
                  </a:ext>
                </a:extLst>
              </p:cNvPr>
              <p:cNvSpPr txBox="1"/>
              <p:nvPr/>
            </p:nvSpPr>
            <p:spPr>
              <a:xfrm>
                <a:off x="2599041" y="3466623"/>
                <a:ext cx="860748" cy="6330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69769FB-F3DB-D846-802B-3407E2A9C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041" y="3466623"/>
                <a:ext cx="860748" cy="633058"/>
              </a:xfrm>
              <a:prstGeom prst="rect">
                <a:avLst/>
              </a:prstGeom>
              <a:blipFill>
                <a:blip r:embed="rId8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A3124C0-0790-7C47-B890-53036C8AE571}"/>
              </a:ext>
            </a:extLst>
          </p:cNvPr>
          <p:cNvCxnSpPr>
            <a:cxnSpLocks/>
            <a:stCxn id="39" idx="6"/>
            <a:endCxn id="30" idx="2"/>
          </p:cNvCxnSpPr>
          <p:nvPr/>
        </p:nvCxnSpPr>
        <p:spPr>
          <a:xfrm>
            <a:off x="3369711" y="2891076"/>
            <a:ext cx="459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0895039-D117-334A-A9A3-991A03BA362C}"/>
              </a:ext>
            </a:extLst>
          </p:cNvPr>
          <p:cNvCxnSpPr>
            <a:cxnSpLocks/>
            <a:stCxn id="8" idx="6"/>
            <a:endCxn id="30" idx="2"/>
          </p:cNvCxnSpPr>
          <p:nvPr/>
        </p:nvCxnSpPr>
        <p:spPr>
          <a:xfrm>
            <a:off x="3369711" y="1967770"/>
            <a:ext cx="459821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2D9CA69-C58A-FC40-AE28-431BADEB150D}"/>
              </a:ext>
            </a:extLst>
          </p:cNvPr>
          <p:cNvCxnSpPr>
            <a:cxnSpLocks/>
            <a:stCxn id="46" idx="6"/>
            <a:endCxn id="30" idx="2"/>
          </p:cNvCxnSpPr>
          <p:nvPr/>
        </p:nvCxnSpPr>
        <p:spPr>
          <a:xfrm flipV="1">
            <a:off x="3369711" y="2891076"/>
            <a:ext cx="459821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54889CDC-3D14-CB47-82FE-379E847A9389}"/>
              </a:ext>
            </a:extLst>
          </p:cNvPr>
          <p:cNvSpPr txBox="1"/>
          <p:nvPr/>
        </p:nvSpPr>
        <p:spPr>
          <a:xfrm>
            <a:off x="3778024" y="4188488"/>
            <a:ext cx="1225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Layer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777733-F5BC-0749-A398-ADD48BFFD026}"/>
                  </a:ext>
                </a:extLst>
              </p:cNvPr>
              <p:cNvSpPr txBox="1"/>
              <p:nvPr/>
            </p:nvSpPr>
            <p:spPr>
              <a:xfrm>
                <a:off x="3749479" y="2556615"/>
                <a:ext cx="860748" cy="630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777733-F5BC-0749-A398-ADD48BFFD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9479" y="2556615"/>
                <a:ext cx="860748" cy="630429"/>
              </a:xfrm>
              <a:prstGeom prst="rect">
                <a:avLst/>
              </a:prstGeom>
              <a:blipFill>
                <a:blip r:embed="rId9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86528113-A092-6041-AB51-2BB611046F9F}"/>
                  </a:ext>
                </a:extLst>
              </p:cNvPr>
              <p:cNvSpPr/>
              <p:nvPr/>
            </p:nvSpPr>
            <p:spPr>
              <a:xfrm>
                <a:off x="2034054" y="1453759"/>
                <a:ext cx="5205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86528113-A092-6041-AB51-2BB611046F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054" y="1453759"/>
                <a:ext cx="520527" cy="584775"/>
              </a:xfrm>
              <a:prstGeom prst="rect">
                <a:avLst/>
              </a:prstGeom>
              <a:blipFill>
                <a:blip r:embed="rId10"/>
                <a:stretch>
                  <a:fillRect l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6628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A131996-E165-8D4D-B9F1-1FC04DFFB713}"/>
              </a:ext>
            </a:extLst>
          </p:cNvPr>
          <p:cNvSpPr/>
          <p:nvPr/>
        </p:nvSpPr>
        <p:spPr>
          <a:xfrm>
            <a:off x="1792815" y="272395"/>
            <a:ext cx="57030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ea typeface="+mj-ea"/>
                <a:cs typeface="+mj-cs"/>
              </a:rPr>
              <a:t>Gene co-expression networks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73908EBE-DA90-3F48-A11A-C6A19ED91E9D}"/>
              </a:ext>
            </a:extLst>
          </p:cNvPr>
          <p:cNvSpPr txBox="1">
            <a:spLocks noChangeArrowheads="1"/>
          </p:cNvSpPr>
          <p:nvPr/>
        </p:nvSpPr>
        <p:spPr>
          <a:xfrm>
            <a:off x="291128" y="1245824"/>
            <a:ext cx="8706411" cy="80128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i="1" dirty="0">
                <a:solidFill>
                  <a:schemeClr val="accent2">
                    <a:lumMod val="50000"/>
                  </a:schemeClr>
                </a:solidFill>
                <a:ea typeface="+mj-ea"/>
                <a:cs typeface="+mj-cs"/>
              </a:rPr>
              <a:t>Pearson</a:t>
            </a:r>
            <a:r>
              <a:rPr lang="zh-CN" altLang="en-US" i="1" dirty="0">
                <a:solidFill>
                  <a:schemeClr val="accent2">
                    <a:lumMod val="50000"/>
                  </a:schemeClr>
                </a:solidFill>
                <a:ea typeface="+mj-ea"/>
                <a:cs typeface="+mj-cs"/>
              </a:rPr>
              <a:t> </a:t>
            </a:r>
            <a:r>
              <a:rPr lang="en-US" altLang="zh-CN" i="1" dirty="0">
                <a:solidFill>
                  <a:schemeClr val="accent2">
                    <a:lumMod val="50000"/>
                  </a:schemeClr>
                </a:solidFill>
                <a:ea typeface="+mj-ea"/>
                <a:cs typeface="+mj-cs"/>
              </a:rPr>
              <a:t>correlation</a:t>
            </a:r>
            <a:r>
              <a:rPr lang="zh-CN" altLang="en-US" i="1" dirty="0">
                <a:solidFill>
                  <a:schemeClr val="accent2">
                    <a:lumMod val="50000"/>
                  </a:schemeClr>
                </a:solidFill>
                <a:ea typeface="+mj-ea"/>
                <a:cs typeface="+mj-cs"/>
              </a:rPr>
              <a:t> </a:t>
            </a:r>
            <a:r>
              <a:rPr lang="en-US" altLang="zh-CN" dirty="0">
                <a:ea typeface="+mj-ea"/>
                <a:cs typeface="+mj-cs"/>
              </a:rPr>
              <a:t>can be</a:t>
            </a:r>
            <a:r>
              <a:rPr lang="zh-CN" altLang="en-US" dirty="0">
                <a:ea typeface="+mj-ea"/>
                <a:cs typeface="+mj-cs"/>
              </a:rPr>
              <a:t> </a:t>
            </a:r>
            <a:r>
              <a:rPr lang="en-US" altLang="zh-CN" dirty="0">
                <a:ea typeface="+mj-ea"/>
                <a:cs typeface="+mj-cs"/>
              </a:rPr>
              <a:t>used</a:t>
            </a:r>
            <a:r>
              <a:rPr lang="zh-CN" altLang="en-US" dirty="0">
                <a:ea typeface="+mj-ea"/>
                <a:cs typeface="+mj-cs"/>
              </a:rPr>
              <a:t> </a:t>
            </a:r>
            <a:r>
              <a:rPr lang="en-US" altLang="zh-CN" dirty="0">
                <a:ea typeface="+mj-ea"/>
                <a:cs typeface="+mj-cs"/>
              </a:rPr>
              <a:t>to</a:t>
            </a:r>
            <a:r>
              <a:rPr lang="zh-CN" altLang="en-US" dirty="0">
                <a:ea typeface="+mj-ea"/>
                <a:cs typeface="+mj-cs"/>
              </a:rPr>
              <a:t> </a:t>
            </a:r>
            <a:r>
              <a:rPr lang="en-US" altLang="zh-CN" dirty="0">
                <a:ea typeface="+mj-ea"/>
                <a:cs typeface="+mj-cs"/>
              </a:rPr>
              <a:t>measure</a:t>
            </a:r>
            <a:r>
              <a:rPr lang="zh-CN" altLang="en-US" dirty="0">
                <a:ea typeface="+mj-ea"/>
                <a:cs typeface="+mj-cs"/>
              </a:rPr>
              <a:t> </a:t>
            </a:r>
            <a:r>
              <a:rPr lang="en-US" altLang="zh-CN" dirty="0">
                <a:ea typeface="+mj-ea"/>
                <a:cs typeface="+mj-cs"/>
              </a:rPr>
              <a:t>the</a:t>
            </a:r>
            <a:r>
              <a:rPr lang="zh-CN" altLang="en-US" dirty="0">
                <a:ea typeface="+mj-ea"/>
                <a:cs typeface="+mj-cs"/>
              </a:rPr>
              <a:t> </a:t>
            </a:r>
            <a:r>
              <a:rPr lang="en-US" altLang="zh-CN" dirty="0">
                <a:ea typeface="+mj-ea"/>
                <a:cs typeface="+mj-cs"/>
              </a:rPr>
              <a:t>expression similarity</a:t>
            </a:r>
            <a:r>
              <a:rPr lang="zh-CN" altLang="en-US" dirty="0">
                <a:ea typeface="+mj-ea"/>
                <a:cs typeface="+mj-cs"/>
              </a:rPr>
              <a:t> </a:t>
            </a:r>
            <a:r>
              <a:rPr lang="en-US" altLang="zh-CN" dirty="0">
                <a:ea typeface="+mj-ea"/>
                <a:cs typeface="+mj-cs"/>
              </a:rPr>
              <a:t>of</a:t>
            </a:r>
            <a:r>
              <a:rPr lang="zh-CN" altLang="en-US" dirty="0">
                <a:ea typeface="+mj-ea"/>
                <a:cs typeface="+mj-cs"/>
              </a:rPr>
              <a:t> </a:t>
            </a:r>
            <a:r>
              <a:rPr lang="en-US" altLang="zh-CN" dirty="0">
                <a:ea typeface="+mj-ea"/>
                <a:cs typeface="+mj-cs"/>
              </a:rPr>
              <a:t>two</a:t>
            </a:r>
            <a:r>
              <a:rPr lang="zh-CN" altLang="en-US" dirty="0">
                <a:ea typeface="+mj-ea"/>
                <a:cs typeface="+mj-cs"/>
              </a:rPr>
              <a:t> </a:t>
            </a:r>
            <a:r>
              <a:rPr lang="en-US" altLang="zh-CN" dirty="0">
                <a:ea typeface="+mj-ea"/>
                <a:cs typeface="+mj-cs"/>
              </a:rPr>
              <a:t>genes</a:t>
            </a:r>
            <a:endParaRPr lang="en-US" altLang="en-US" dirty="0"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2810A4B-436F-A75E-891B-7661C84A0C03}"/>
                  </a:ext>
                </a:extLst>
              </p:cNvPr>
              <p:cNvSpPr txBox="1"/>
              <p:nvPr/>
            </p:nvSpPr>
            <p:spPr>
              <a:xfrm>
                <a:off x="4079304" y="2697372"/>
                <a:ext cx="3367094" cy="7980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𝑐𝑜𝑟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2810A4B-436F-A75E-891B-7661C84A0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304" y="2697372"/>
                <a:ext cx="3367094" cy="798039"/>
              </a:xfrm>
              <a:prstGeom prst="rect">
                <a:avLst/>
              </a:prstGeom>
              <a:blipFill>
                <a:blip r:embed="rId3"/>
                <a:stretch>
                  <a:fillRect b="-26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292E9F8-B859-1147-3B3E-6C4F807CF63D}"/>
              </a:ext>
            </a:extLst>
          </p:cNvPr>
          <p:cNvGraphicFramePr>
            <a:graphicFrameLocks noGrp="1"/>
          </p:cNvGraphicFramePr>
          <p:nvPr/>
        </p:nvGraphicFramePr>
        <p:xfrm>
          <a:off x="934112" y="2533463"/>
          <a:ext cx="2763620" cy="1125855"/>
        </p:xfrm>
        <a:graphic>
          <a:graphicData uri="http://schemas.openxmlformats.org/drawingml/2006/table">
            <a:tbl>
              <a:tblPr/>
              <a:tblGrid>
                <a:gridCol w="690905">
                  <a:extLst>
                    <a:ext uri="{9D8B030D-6E8A-4147-A177-3AD203B41FA5}">
                      <a16:colId xmlns:a16="http://schemas.microsoft.com/office/drawing/2014/main" val="821829026"/>
                    </a:ext>
                  </a:extLst>
                </a:gridCol>
                <a:gridCol w="690905">
                  <a:extLst>
                    <a:ext uri="{9D8B030D-6E8A-4147-A177-3AD203B41FA5}">
                      <a16:colId xmlns:a16="http://schemas.microsoft.com/office/drawing/2014/main" val="4046893710"/>
                    </a:ext>
                  </a:extLst>
                </a:gridCol>
                <a:gridCol w="690905">
                  <a:extLst>
                    <a:ext uri="{9D8B030D-6E8A-4147-A177-3AD203B41FA5}">
                      <a16:colId xmlns:a16="http://schemas.microsoft.com/office/drawing/2014/main" val="2056175813"/>
                    </a:ext>
                  </a:extLst>
                </a:gridCol>
                <a:gridCol w="690905">
                  <a:extLst>
                    <a:ext uri="{9D8B030D-6E8A-4147-A177-3AD203B41FA5}">
                      <a16:colId xmlns:a16="http://schemas.microsoft.com/office/drawing/2014/main" val="998779948"/>
                    </a:ext>
                  </a:extLst>
                </a:gridCol>
              </a:tblGrid>
              <a:tr h="22516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Gene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1" i="1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967469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Gi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799631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Gj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…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990745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27A25BD-CCD5-26E9-564C-7A02F3831651}"/>
              </a:ext>
            </a:extLst>
          </p:cNvPr>
          <p:cNvSpPr txBox="1"/>
          <p:nvPr/>
        </p:nvSpPr>
        <p:spPr>
          <a:xfrm>
            <a:off x="324678" y="337930"/>
            <a:ext cx="81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2928682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C23D3-B480-2941-AB39-6ED8D0487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197" y="35315"/>
            <a:ext cx="7886700" cy="724373"/>
          </a:xfrm>
        </p:spPr>
        <p:txBody>
          <a:bodyPr>
            <a:normAutofit/>
          </a:bodyPr>
          <a:lstStyle/>
          <a:p>
            <a:r>
              <a:rPr lang="en-US" sz="3600" dirty="0"/>
              <a:t>Neural network 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3D83D0-B6B0-6D4A-9039-B9F881911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20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1AEC32E-2CDD-7D48-90C9-B153599F8A86}"/>
              </a:ext>
            </a:extLst>
          </p:cNvPr>
          <p:cNvSpPr/>
          <p:nvPr/>
        </p:nvSpPr>
        <p:spPr>
          <a:xfrm>
            <a:off x="1419064" y="1377288"/>
            <a:ext cx="459918" cy="45991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EAA009E-23E5-4448-9238-CBDDC1AE0A62}"/>
              </a:ext>
            </a:extLst>
          </p:cNvPr>
          <p:cNvSpPr/>
          <p:nvPr/>
        </p:nvSpPr>
        <p:spPr>
          <a:xfrm>
            <a:off x="1419064" y="2052623"/>
            <a:ext cx="459918" cy="45991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2E8B119-CC36-7043-91F0-BCE1C7F7DE4D}"/>
              </a:ext>
            </a:extLst>
          </p:cNvPr>
          <p:cNvSpPr/>
          <p:nvPr/>
        </p:nvSpPr>
        <p:spPr>
          <a:xfrm>
            <a:off x="1419064" y="2735707"/>
            <a:ext cx="459918" cy="45991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67B122E-1842-D148-9CF6-19B2777B21CE}"/>
              </a:ext>
            </a:extLst>
          </p:cNvPr>
          <p:cNvSpPr/>
          <p:nvPr/>
        </p:nvSpPr>
        <p:spPr>
          <a:xfrm>
            <a:off x="2046080" y="1377288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4EF62E5-0058-8C47-B41C-24AB19917098}"/>
              </a:ext>
            </a:extLst>
          </p:cNvPr>
          <p:cNvSpPr/>
          <p:nvPr/>
        </p:nvSpPr>
        <p:spPr>
          <a:xfrm>
            <a:off x="2671854" y="2052623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37BEF3-F849-A549-9C11-8C0E97B621EB}"/>
              </a:ext>
            </a:extLst>
          </p:cNvPr>
          <p:cNvSpPr/>
          <p:nvPr/>
        </p:nvSpPr>
        <p:spPr>
          <a:xfrm>
            <a:off x="2046080" y="2052623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CE09AA2-A11F-8748-84DD-9A88E038E123}"/>
              </a:ext>
            </a:extLst>
          </p:cNvPr>
          <p:cNvSpPr/>
          <p:nvPr/>
        </p:nvSpPr>
        <p:spPr>
          <a:xfrm>
            <a:off x="2046080" y="2735707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6938AA8-FB71-4C49-B520-1E31B98FE195}"/>
              </a:ext>
            </a:extLst>
          </p:cNvPr>
          <p:cNvSpPr/>
          <p:nvPr/>
        </p:nvSpPr>
        <p:spPr>
          <a:xfrm>
            <a:off x="4965066" y="1082822"/>
            <a:ext cx="459918" cy="45991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51424E1-9E44-4B4D-A512-32D5EE7B264D}"/>
              </a:ext>
            </a:extLst>
          </p:cNvPr>
          <p:cNvSpPr/>
          <p:nvPr/>
        </p:nvSpPr>
        <p:spPr>
          <a:xfrm>
            <a:off x="4965066" y="1758157"/>
            <a:ext cx="459918" cy="45991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E46111D-693B-7741-808E-485C265669B9}"/>
              </a:ext>
            </a:extLst>
          </p:cNvPr>
          <p:cNvSpPr/>
          <p:nvPr/>
        </p:nvSpPr>
        <p:spPr>
          <a:xfrm>
            <a:off x="4965066" y="2441241"/>
            <a:ext cx="459918" cy="45991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64C765B-57F3-3142-8D5F-E322A17ED83A}"/>
              </a:ext>
            </a:extLst>
          </p:cNvPr>
          <p:cNvSpPr/>
          <p:nvPr/>
        </p:nvSpPr>
        <p:spPr>
          <a:xfrm>
            <a:off x="5638576" y="1377288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BA6008F-EB32-154C-8A7D-EB19EF5C32A3}"/>
              </a:ext>
            </a:extLst>
          </p:cNvPr>
          <p:cNvSpPr/>
          <p:nvPr/>
        </p:nvSpPr>
        <p:spPr>
          <a:xfrm>
            <a:off x="7031517" y="1432694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5420065-BCB0-3A4D-9433-48D87A6C8B04}"/>
              </a:ext>
            </a:extLst>
          </p:cNvPr>
          <p:cNvSpPr/>
          <p:nvPr/>
        </p:nvSpPr>
        <p:spPr>
          <a:xfrm>
            <a:off x="5638576" y="2052623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4A7DDD5-4F43-6345-92B6-F98E61AD5505}"/>
              </a:ext>
            </a:extLst>
          </p:cNvPr>
          <p:cNvSpPr/>
          <p:nvPr/>
        </p:nvSpPr>
        <p:spPr>
          <a:xfrm>
            <a:off x="5638576" y="2735707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B351F69-B084-0346-9452-3FF01CBA7E15}"/>
              </a:ext>
            </a:extLst>
          </p:cNvPr>
          <p:cNvSpPr/>
          <p:nvPr/>
        </p:nvSpPr>
        <p:spPr>
          <a:xfrm>
            <a:off x="4993482" y="3128332"/>
            <a:ext cx="459918" cy="45991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D6C7E88-9899-484C-89A6-47745CD5E288}"/>
              </a:ext>
            </a:extLst>
          </p:cNvPr>
          <p:cNvSpPr/>
          <p:nvPr/>
        </p:nvSpPr>
        <p:spPr>
          <a:xfrm>
            <a:off x="5666992" y="3422798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5848B40-2BF1-2341-B929-7BCC190874C4}"/>
              </a:ext>
            </a:extLst>
          </p:cNvPr>
          <p:cNvSpPr/>
          <p:nvPr/>
        </p:nvSpPr>
        <p:spPr>
          <a:xfrm>
            <a:off x="6314310" y="1082822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6988A7D-07D6-DA4E-AE8E-06F3C2ED258B}"/>
              </a:ext>
            </a:extLst>
          </p:cNvPr>
          <p:cNvSpPr/>
          <p:nvPr/>
        </p:nvSpPr>
        <p:spPr>
          <a:xfrm>
            <a:off x="6314310" y="1758157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DA1746D-D21F-A040-B660-F5C48DA62BE4}"/>
              </a:ext>
            </a:extLst>
          </p:cNvPr>
          <p:cNvSpPr/>
          <p:nvPr/>
        </p:nvSpPr>
        <p:spPr>
          <a:xfrm>
            <a:off x="6314310" y="2441241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D3B690A-67B2-1245-90FD-7D268D79B168}"/>
              </a:ext>
            </a:extLst>
          </p:cNvPr>
          <p:cNvSpPr/>
          <p:nvPr/>
        </p:nvSpPr>
        <p:spPr>
          <a:xfrm>
            <a:off x="6342726" y="3128332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3BE49F7-B567-CD44-8E87-381AA8B7A724}"/>
              </a:ext>
            </a:extLst>
          </p:cNvPr>
          <p:cNvSpPr/>
          <p:nvPr/>
        </p:nvSpPr>
        <p:spPr>
          <a:xfrm>
            <a:off x="5638576" y="759688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5F26F6A-B7BB-A549-85F6-92789849A4AA}"/>
              </a:ext>
            </a:extLst>
          </p:cNvPr>
          <p:cNvSpPr/>
          <p:nvPr/>
        </p:nvSpPr>
        <p:spPr>
          <a:xfrm>
            <a:off x="7049702" y="2073156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1140A13-A4DF-DF4B-BDCF-E93F5553DB76}"/>
              </a:ext>
            </a:extLst>
          </p:cNvPr>
          <p:cNvSpPr/>
          <p:nvPr/>
        </p:nvSpPr>
        <p:spPr>
          <a:xfrm>
            <a:off x="7049702" y="2679835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11ABF7-40D5-5D42-9E44-0A885169C8C8}"/>
              </a:ext>
            </a:extLst>
          </p:cNvPr>
          <p:cNvSpPr txBox="1"/>
          <p:nvPr/>
        </p:nvSpPr>
        <p:spPr>
          <a:xfrm>
            <a:off x="1297269" y="3942721"/>
            <a:ext cx="24174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3 layers</a:t>
            </a:r>
          </a:p>
          <a:p>
            <a:r>
              <a:rPr lang="en-US" sz="2400" dirty="0">
                <a:latin typeface="+mj-lt"/>
              </a:rPr>
              <a:t>3 units in 2</a:t>
            </a:r>
            <a:r>
              <a:rPr lang="en-US" sz="2400" baseline="30000" dirty="0">
                <a:latin typeface="+mj-lt"/>
              </a:rPr>
              <a:t>nd</a:t>
            </a:r>
            <a:r>
              <a:rPr lang="en-US" sz="2400" dirty="0">
                <a:latin typeface="+mj-lt"/>
              </a:rPr>
              <a:t> layer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342370-07BE-5749-8500-853E6AEB223B}"/>
              </a:ext>
            </a:extLst>
          </p:cNvPr>
          <p:cNvSpPr txBox="1"/>
          <p:nvPr/>
        </p:nvSpPr>
        <p:spPr>
          <a:xfrm>
            <a:off x="4916395" y="3868351"/>
            <a:ext cx="24174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4 layers</a:t>
            </a:r>
          </a:p>
          <a:p>
            <a:r>
              <a:rPr lang="en-US" sz="2400" dirty="0">
                <a:latin typeface="+mj-lt"/>
              </a:rPr>
              <a:t>5 units in 2</a:t>
            </a:r>
            <a:r>
              <a:rPr lang="en-US" sz="2400" baseline="30000" dirty="0">
                <a:latin typeface="+mj-lt"/>
              </a:rPr>
              <a:t>nd</a:t>
            </a:r>
            <a:r>
              <a:rPr lang="en-US" sz="2400" dirty="0">
                <a:latin typeface="+mj-lt"/>
              </a:rPr>
              <a:t> layer</a:t>
            </a:r>
          </a:p>
          <a:p>
            <a:r>
              <a:rPr lang="en-US" sz="2400" dirty="0">
                <a:latin typeface="+mj-lt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9204418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C82BC-51CF-6046-9408-CF24BA3B7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250" y="82978"/>
            <a:ext cx="7886700" cy="681010"/>
          </a:xfrm>
        </p:spPr>
        <p:txBody>
          <a:bodyPr>
            <a:normAutofit/>
          </a:bodyPr>
          <a:lstStyle/>
          <a:p>
            <a:r>
              <a:rPr lang="en-US" sz="3600" dirty="0"/>
              <a:t>training process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E94A37-0A81-5B42-96AE-CC7D766775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4012" y="738526"/>
                <a:ext cx="8321478" cy="1670305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dataset</a:t>
                </a:r>
              </a:p>
              <a:p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cost function</a:t>
                </a:r>
              </a:p>
              <a:p>
                <a:r>
                  <a:rPr lang="en-US" sz="2400" b="1" dirty="0">
                    <a:latin typeface="+mj-lt"/>
                  </a:rPr>
                  <a:t>model (weights,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b="1" dirty="0">
                    <a:latin typeface="+mj-lt"/>
                  </a:rPr>
                  <a:t>)</a:t>
                </a:r>
              </a:p>
              <a:p>
                <a:r>
                  <a:rPr lang="en-US" sz="2400" b="1" dirty="0">
                    <a:solidFill>
                      <a:srgbClr val="FF0000"/>
                    </a:solidFill>
                    <a:latin typeface="+mj-lt"/>
                  </a:rPr>
                  <a:t>optimization procedure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E94A37-0A81-5B42-96AE-CC7D766775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4012" y="738526"/>
                <a:ext cx="8321478" cy="1670305"/>
              </a:xfrm>
              <a:blipFill>
                <a:blip r:embed="rId2"/>
                <a:stretch>
                  <a:fillRect l="-913" t="-4545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5DC61D-7C87-7149-9898-452530A33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21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6E9C770-0C4A-9548-B8B8-D7B09AAFD4C6}"/>
              </a:ext>
            </a:extLst>
          </p:cNvPr>
          <p:cNvSpPr/>
          <p:nvPr/>
        </p:nvSpPr>
        <p:spPr>
          <a:xfrm>
            <a:off x="2358650" y="3286357"/>
            <a:ext cx="1774556" cy="85253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3B6F77-9242-8F43-A7BB-F0432322C70A}"/>
              </a:ext>
            </a:extLst>
          </p:cNvPr>
          <p:cNvSpPr/>
          <p:nvPr/>
        </p:nvSpPr>
        <p:spPr>
          <a:xfrm>
            <a:off x="4512916" y="4494288"/>
            <a:ext cx="1658317" cy="45415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Dataset (label)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BA9D7F-7127-DB44-BFD4-1614F117BDA5}"/>
              </a:ext>
            </a:extLst>
          </p:cNvPr>
          <p:cNvSpPr/>
          <p:nvPr/>
        </p:nvSpPr>
        <p:spPr>
          <a:xfrm>
            <a:off x="4512916" y="3488300"/>
            <a:ext cx="1658317" cy="4541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B45ADD-E5EA-7A40-83F9-9A10B55C7AD3}"/>
              </a:ext>
            </a:extLst>
          </p:cNvPr>
          <p:cNvSpPr/>
          <p:nvPr/>
        </p:nvSpPr>
        <p:spPr>
          <a:xfrm>
            <a:off x="847566" y="3333442"/>
            <a:ext cx="1157037" cy="16147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dataset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(features)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3C80AF-00E2-AD4E-A378-5F80BF349700}"/>
              </a:ext>
            </a:extLst>
          </p:cNvPr>
          <p:cNvCxnSpPr>
            <a:endCxn id="5" idx="1"/>
          </p:cNvCxnSpPr>
          <p:nvPr/>
        </p:nvCxnSpPr>
        <p:spPr>
          <a:xfrm>
            <a:off x="2004603" y="4721363"/>
            <a:ext cx="250831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C9A60F8-2A36-FA40-A8C7-A68B850FD433}"/>
              </a:ext>
            </a:extLst>
          </p:cNvPr>
          <p:cNvSpPr/>
          <p:nvPr/>
        </p:nvSpPr>
        <p:spPr>
          <a:xfrm>
            <a:off x="6457950" y="3950199"/>
            <a:ext cx="1665100" cy="54408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Prediction loss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1356751E-916A-1F49-92E3-428F07C2F7FE}"/>
              </a:ext>
            </a:extLst>
          </p:cNvPr>
          <p:cNvSpPr/>
          <p:nvPr/>
        </p:nvSpPr>
        <p:spPr>
          <a:xfrm>
            <a:off x="6171232" y="3712622"/>
            <a:ext cx="255722" cy="10087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A616E4-7913-194B-BB12-47DD3F0023FE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2004602" y="3711739"/>
            <a:ext cx="354048" cy="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C93099-7BE9-AB42-8DE4-4CA944CBC14C}"/>
              </a:ext>
            </a:extLst>
          </p:cNvPr>
          <p:cNvCxnSpPr>
            <a:cxnSpLocks/>
            <a:stCxn id="4" idx="6"/>
            <a:endCxn id="6" idx="1"/>
          </p:cNvCxnSpPr>
          <p:nvPr/>
        </p:nvCxnSpPr>
        <p:spPr>
          <a:xfrm>
            <a:off x="4133207" y="3712623"/>
            <a:ext cx="379709" cy="2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FB008289-378A-1247-BBA7-61A4AB557165}"/>
              </a:ext>
            </a:extLst>
          </p:cNvPr>
          <p:cNvCxnSpPr>
            <a:cxnSpLocks/>
          </p:cNvCxnSpPr>
          <p:nvPr/>
        </p:nvCxnSpPr>
        <p:spPr>
          <a:xfrm rot="16200000" flipV="1">
            <a:off x="4936293" y="1595991"/>
            <a:ext cx="663843" cy="4044572"/>
          </a:xfrm>
          <a:prstGeom prst="bentConnector3">
            <a:avLst>
              <a:gd name="adj1" fmla="val 13443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A659B39-0584-B146-94F7-2DE6128D23B0}"/>
              </a:ext>
            </a:extLst>
          </p:cNvPr>
          <p:cNvSpPr txBox="1"/>
          <p:nvPr/>
        </p:nvSpPr>
        <p:spPr>
          <a:xfrm>
            <a:off x="3746476" y="3027308"/>
            <a:ext cx="3191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To find a model to minimize loss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B9079EC-648D-3C4D-AAFA-19DC36F31EF9}"/>
              </a:ext>
            </a:extLst>
          </p:cNvPr>
          <p:cNvSpPr/>
          <p:nvPr/>
        </p:nvSpPr>
        <p:spPr>
          <a:xfrm>
            <a:off x="3746335" y="2571750"/>
            <a:ext cx="30762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optimization procedure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416564-0D5A-A648-AFE1-D60F80122D7F}"/>
                  </a:ext>
                </a:extLst>
              </p:cNvPr>
              <p:cNvSpPr txBox="1"/>
              <p:nvPr/>
            </p:nvSpPr>
            <p:spPr>
              <a:xfrm>
                <a:off x="2945960" y="818995"/>
                <a:ext cx="3252080" cy="6706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prediction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416564-0D5A-A648-AFE1-D60F80122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960" y="818995"/>
                <a:ext cx="3252080" cy="670696"/>
              </a:xfrm>
              <a:prstGeom prst="rect">
                <a:avLst/>
              </a:prstGeom>
              <a:blipFill>
                <a:blip r:embed="rId3"/>
                <a:stretch>
                  <a:fillRect l="-12403" t="-144444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88006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88604-2AA6-0049-84D3-31A72D6BF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3148"/>
            <a:ext cx="7886700" cy="74742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Forward propagation and backpropagation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AD49FA-EAF8-684E-AC02-2836BDBD3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22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1B0A326-5CA7-4445-8D05-E9D916AA0D09}"/>
              </a:ext>
            </a:extLst>
          </p:cNvPr>
          <p:cNvSpPr/>
          <p:nvPr/>
        </p:nvSpPr>
        <p:spPr>
          <a:xfrm>
            <a:off x="2216616" y="801431"/>
            <a:ext cx="700644" cy="70064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84253F4-A9EA-1D42-AD13-79CB58DCF2F9}"/>
              </a:ext>
            </a:extLst>
          </p:cNvPr>
          <p:cNvSpPr/>
          <p:nvPr/>
        </p:nvSpPr>
        <p:spPr>
          <a:xfrm>
            <a:off x="2216616" y="1724737"/>
            <a:ext cx="700644" cy="70064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A72105C-CC75-CC45-9525-16647BEB7FFF}"/>
              </a:ext>
            </a:extLst>
          </p:cNvPr>
          <p:cNvSpPr/>
          <p:nvPr/>
        </p:nvSpPr>
        <p:spPr>
          <a:xfrm>
            <a:off x="2216616" y="2648043"/>
            <a:ext cx="700644" cy="70064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08E0F-B160-F842-B54D-1FB4EEB707BD}"/>
              </a:ext>
            </a:extLst>
          </p:cNvPr>
          <p:cNvSpPr/>
          <p:nvPr/>
        </p:nvSpPr>
        <p:spPr>
          <a:xfrm>
            <a:off x="3781277" y="801431"/>
            <a:ext cx="700644" cy="70064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E058EF-036A-F546-A429-669EEC0C4ABA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2917261" y="1151753"/>
            <a:ext cx="8640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AF613A-CC0C-F444-800F-219C7D684B1C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2917261" y="1151753"/>
            <a:ext cx="864017" cy="1846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016A7F-7AB4-CB46-AA5D-11FD5DDB3F8A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917261" y="1151753"/>
            <a:ext cx="864017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8C07CA-8383-BC49-B6B9-218AC685FB21}"/>
                  </a:ext>
                </a:extLst>
              </p:cNvPr>
              <p:cNvSpPr txBox="1"/>
              <p:nvPr/>
            </p:nvSpPr>
            <p:spPr>
              <a:xfrm>
                <a:off x="2241912" y="813889"/>
                <a:ext cx="6723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8C07CA-8383-BC49-B6B9-218AC685F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912" y="813889"/>
                <a:ext cx="672364" cy="584775"/>
              </a:xfrm>
              <a:prstGeom prst="rect">
                <a:avLst/>
              </a:prstGeom>
              <a:blipFill>
                <a:blip r:embed="rId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A8B446-1290-BF4B-AEAE-9CE1D0F3C215}"/>
                  </a:ext>
                </a:extLst>
              </p:cNvPr>
              <p:cNvSpPr txBox="1"/>
              <p:nvPr/>
            </p:nvSpPr>
            <p:spPr>
              <a:xfrm>
                <a:off x="2237169" y="1740599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A8B446-1290-BF4B-AEAE-9CE1D0F3C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169" y="1740599"/>
                <a:ext cx="681853" cy="584775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6A3D234-E745-D64A-A916-970F62D60EB9}"/>
                  </a:ext>
                </a:extLst>
              </p:cNvPr>
              <p:cNvSpPr txBox="1"/>
              <p:nvPr/>
            </p:nvSpPr>
            <p:spPr>
              <a:xfrm>
                <a:off x="2237169" y="2650607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6A3D234-E745-D64A-A916-970F62D60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169" y="2650607"/>
                <a:ext cx="681853" cy="584775"/>
              </a:xfrm>
              <a:prstGeom prst="rect">
                <a:avLst/>
              </a:prstGeom>
              <a:blipFill>
                <a:blip r:embed="rId5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9868A34B-D9EF-7543-8357-0F2F59C936C1}"/>
              </a:ext>
            </a:extLst>
          </p:cNvPr>
          <p:cNvSpPr/>
          <p:nvPr/>
        </p:nvSpPr>
        <p:spPr>
          <a:xfrm>
            <a:off x="4941742" y="1724737"/>
            <a:ext cx="700644" cy="70064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8A3EDB-AFD3-1F47-A355-0F9F1A95CA0E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5642387" y="2075059"/>
            <a:ext cx="4610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CD8C78-13C5-984F-BD34-4F200A8D8396}"/>
                  </a:ext>
                </a:extLst>
              </p:cNvPr>
              <p:cNvSpPr txBox="1"/>
              <p:nvPr/>
            </p:nvSpPr>
            <p:spPr>
              <a:xfrm>
                <a:off x="6103398" y="1828838"/>
                <a:ext cx="124323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CD8C78-13C5-984F-BD34-4F200A8D8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398" y="1828838"/>
                <a:ext cx="1243239" cy="492443"/>
              </a:xfrm>
              <a:prstGeom prst="rect">
                <a:avLst/>
              </a:prstGeom>
              <a:blipFill>
                <a:blip r:embed="rId6"/>
                <a:stretch>
                  <a:fillRect l="-2020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34186D1B-66FA-DE4D-94CE-8D3DC6F0A4FA}"/>
              </a:ext>
            </a:extLst>
          </p:cNvPr>
          <p:cNvSpPr/>
          <p:nvPr/>
        </p:nvSpPr>
        <p:spPr>
          <a:xfrm>
            <a:off x="3781277" y="1724737"/>
            <a:ext cx="700644" cy="70064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8B366E-7D7F-B242-AD24-FB743EBBFC2B}"/>
              </a:ext>
            </a:extLst>
          </p:cNvPr>
          <p:cNvCxnSpPr>
            <a:cxnSpLocks/>
            <a:stCxn id="6" idx="6"/>
            <a:endCxn id="19" idx="2"/>
          </p:cNvCxnSpPr>
          <p:nvPr/>
        </p:nvCxnSpPr>
        <p:spPr>
          <a:xfrm>
            <a:off x="2917261" y="1151753"/>
            <a:ext cx="864017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4658A3D-24E0-8A42-A57B-C969E2AFED0F}"/>
              </a:ext>
            </a:extLst>
          </p:cNvPr>
          <p:cNvCxnSpPr>
            <a:cxnSpLocks/>
            <a:stCxn id="7" idx="6"/>
            <a:endCxn id="19" idx="2"/>
          </p:cNvCxnSpPr>
          <p:nvPr/>
        </p:nvCxnSpPr>
        <p:spPr>
          <a:xfrm>
            <a:off x="2917261" y="2075059"/>
            <a:ext cx="8640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D5E8B67-ACD3-934E-BAEB-1ED9F61D484E}"/>
              </a:ext>
            </a:extLst>
          </p:cNvPr>
          <p:cNvCxnSpPr>
            <a:cxnSpLocks/>
            <a:stCxn id="8" idx="6"/>
            <a:endCxn id="19" idx="2"/>
          </p:cNvCxnSpPr>
          <p:nvPr/>
        </p:nvCxnSpPr>
        <p:spPr>
          <a:xfrm flipV="1">
            <a:off x="2917261" y="2075059"/>
            <a:ext cx="864017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426A0CA2-59EF-FA47-9804-CF954D92C9E9}"/>
              </a:ext>
            </a:extLst>
          </p:cNvPr>
          <p:cNvSpPr/>
          <p:nvPr/>
        </p:nvSpPr>
        <p:spPr>
          <a:xfrm>
            <a:off x="3781277" y="2648043"/>
            <a:ext cx="700644" cy="70064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A4EE5FB-9B10-174E-96E0-84BB2BC1946B}"/>
              </a:ext>
            </a:extLst>
          </p:cNvPr>
          <p:cNvCxnSpPr>
            <a:cxnSpLocks/>
            <a:stCxn id="7" idx="6"/>
            <a:endCxn id="23" idx="2"/>
          </p:cNvCxnSpPr>
          <p:nvPr/>
        </p:nvCxnSpPr>
        <p:spPr>
          <a:xfrm>
            <a:off x="2917261" y="2075059"/>
            <a:ext cx="864017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2D59D3B-8331-3747-9F77-E00130B81C45}"/>
              </a:ext>
            </a:extLst>
          </p:cNvPr>
          <p:cNvCxnSpPr>
            <a:cxnSpLocks/>
            <a:stCxn id="8" idx="6"/>
            <a:endCxn id="23" idx="2"/>
          </p:cNvCxnSpPr>
          <p:nvPr/>
        </p:nvCxnSpPr>
        <p:spPr>
          <a:xfrm>
            <a:off x="2917261" y="2998365"/>
            <a:ext cx="8640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6D0773-B8FB-A54E-ABE6-1739398C64AB}"/>
              </a:ext>
            </a:extLst>
          </p:cNvPr>
          <p:cNvCxnSpPr>
            <a:cxnSpLocks/>
            <a:stCxn id="6" idx="6"/>
            <a:endCxn id="23" idx="2"/>
          </p:cNvCxnSpPr>
          <p:nvPr/>
        </p:nvCxnSpPr>
        <p:spPr>
          <a:xfrm>
            <a:off x="2917261" y="1151753"/>
            <a:ext cx="864017" cy="1846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2DE245B-971E-174D-8852-61D945EA1855}"/>
                  </a:ext>
                </a:extLst>
              </p:cNvPr>
              <p:cNvSpPr txBox="1"/>
              <p:nvPr/>
            </p:nvSpPr>
            <p:spPr>
              <a:xfrm>
                <a:off x="3711252" y="813889"/>
                <a:ext cx="860748" cy="630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2DE245B-971E-174D-8852-61D945EA1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252" y="813889"/>
                <a:ext cx="860748" cy="630429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4F3248D-E5F5-2F43-8929-518C48F08DE6}"/>
                  </a:ext>
                </a:extLst>
              </p:cNvPr>
              <p:cNvSpPr txBox="1"/>
              <p:nvPr/>
            </p:nvSpPr>
            <p:spPr>
              <a:xfrm>
                <a:off x="3711252" y="1740599"/>
                <a:ext cx="860748" cy="630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4F3248D-E5F5-2F43-8929-518C48F08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252" y="1740599"/>
                <a:ext cx="860748" cy="630429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5456F21-E39D-FF4C-8772-E0A35A120F75}"/>
                  </a:ext>
                </a:extLst>
              </p:cNvPr>
              <p:cNvSpPr txBox="1"/>
              <p:nvPr/>
            </p:nvSpPr>
            <p:spPr>
              <a:xfrm>
                <a:off x="3711252" y="2650606"/>
                <a:ext cx="860748" cy="6330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5456F21-E39D-FF4C-8772-E0A35A120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252" y="2650606"/>
                <a:ext cx="860748" cy="633058"/>
              </a:xfrm>
              <a:prstGeom prst="rect">
                <a:avLst/>
              </a:prstGeom>
              <a:blipFill>
                <a:blip r:embed="rId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FCB8CA6-10D3-EF43-A9A2-3B45152E076B}"/>
              </a:ext>
            </a:extLst>
          </p:cNvPr>
          <p:cNvCxnSpPr>
            <a:cxnSpLocks/>
            <a:stCxn id="19" idx="6"/>
            <a:endCxn id="16" idx="2"/>
          </p:cNvCxnSpPr>
          <p:nvPr/>
        </p:nvCxnSpPr>
        <p:spPr>
          <a:xfrm>
            <a:off x="4481922" y="2075059"/>
            <a:ext cx="459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D5543B-CE31-9947-839D-1BF125B7FB51}"/>
              </a:ext>
            </a:extLst>
          </p:cNvPr>
          <p:cNvCxnSpPr>
            <a:cxnSpLocks/>
            <a:stCxn id="9" idx="6"/>
            <a:endCxn id="16" idx="2"/>
          </p:cNvCxnSpPr>
          <p:nvPr/>
        </p:nvCxnSpPr>
        <p:spPr>
          <a:xfrm>
            <a:off x="4481922" y="1151753"/>
            <a:ext cx="459821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8C15EFA-8FB5-D743-B822-48A350BD795C}"/>
              </a:ext>
            </a:extLst>
          </p:cNvPr>
          <p:cNvCxnSpPr>
            <a:cxnSpLocks/>
            <a:stCxn id="23" idx="6"/>
            <a:endCxn id="16" idx="2"/>
          </p:cNvCxnSpPr>
          <p:nvPr/>
        </p:nvCxnSpPr>
        <p:spPr>
          <a:xfrm flipV="1">
            <a:off x="4481922" y="2075059"/>
            <a:ext cx="459821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87ADDD2-3506-E942-A8B6-48763322A03D}"/>
                  </a:ext>
                </a:extLst>
              </p:cNvPr>
              <p:cNvSpPr txBox="1"/>
              <p:nvPr/>
            </p:nvSpPr>
            <p:spPr>
              <a:xfrm>
                <a:off x="4861690" y="1740598"/>
                <a:ext cx="860748" cy="630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87ADDD2-3506-E942-A8B6-48763322A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690" y="1740598"/>
                <a:ext cx="860748" cy="630429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BEB41B-3CFB-7748-99F6-98052685ECDF}"/>
                  </a:ext>
                </a:extLst>
              </p:cNvPr>
              <p:cNvSpPr txBox="1"/>
              <p:nvPr/>
            </p:nvSpPr>
            <p:spPr>
              <a:xfrm>
                <a:off x="268698" y="3473360"/>
                <a:ext cx="8756032" cy="1543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Forward propagation</a:t>
                </a:r>
                <a:r>
                  <a:rPr lang="en-US" sz="2000" dirty="0">
                    <a:latin typeface="+mj-lt"/>
                  </a:rPr>
                  <a:t>: To determine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sz="2000" dirty="0">
                    <a:latin typeface="+mj-lt"/>
                  </a:rPr>
                  <a:t>ith the input data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>
                    <a:latin typeface="+mj-lt"/>
                  </a:rPr>
                  <a:t> and weights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>
                    <a:latin typeface="+mj-lt"/>
                  </a:rPr>
                  <a:t> for each example (entry)</a:t>
                </a:r>
              </a:p>
              <a:p>
                <a:r>
                  <a:rPr lang="en-US" sz="2000" b="1" dirty="0"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Backpropagation</a:t>
                </a:r>
                <a:r>
                  <a:rPr lang="en-US" sz="2000" dirty="0">
                    <a:latin typeface="+mj-lt"/>
                  </a:rPr>
                  <a:t>: To compute “error” of each node (e.g.,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bSup>
                  </m:oMath>
                </a14:m>
                <a:r>
                  <a:rPr lang="en-US" sz="2000" dirty="0">
                    <a:latin typeface="+mj-lt"/>
                  </a:rPr>
                  <a:t>) and then determine </a:t>
                </a:r>
                <a:r>
                  <a:rPr lang="en-US" sz="2000" i="1" u="sng" dirty="0">
                    <a:latin typeface="+mj-lt"/>
                  </a:rPr>
                  <a:t>partial derivatives </a:t>
                </a:r>
                <a:r>
                  <a:rPr lang="en-US" sz="2000" dirty="0">
                    <a:latin typeface="+mj-lt"/>
                  </a:rPr>
                  <a:t>of loss function (loss slope for each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latin typeface="+mj-lt"/>
                        <a:ea typeface="Cambria Math" panose="02040503050406030204" pitchFamily="18" charset="0"/>
                      </a:rPr>
                      <m:t>or</m:t>
                    </m:r>
                    <m:r>
                      <m:rPr>
                        <m:nor/>
                      </m:rPr>
                      <a:rPr lang="en-US" sz="2000">
                        <a:latin typeface="+mj-lt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𝑙𝑜𝑠𝑠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r>
                  <a:rPr lang="en-US" sz="2000" dirty="0">
                    <a:latin typeface="+mj-lt"/>
                  </a:rPr>
                  <a:t>)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BEB41B-3CFB-7748-99F6-98052685E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98" y="3473360"/>
                <a:ext cx="8756032" cy="1543564"/>
              </a:xfrm>
              <a:prstGeom prst="rect">
                <a:avLst/>
              </a:prstGeom>
              <a:blipFill>
                <a:blip r:embed="rId11"/>
                <a:stretch>
                  <a:fillRect l="-725" t="-2439" r="-290" b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6833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4D4078-B84F-3C4F-B5CD-EC141C8BA9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102393"/>
                <a:ext cx="7886700" cy="711826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sz="3600" dirty="0"/>
                  <a:t>Gradient decent to optimize parameters (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4D4078-B84F-3C4F-B5CD-EC141C8BA9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102393"/>
                <a:ext cx="7886700" cy="711826"/>
              </a:xfrm>
              <a:blipFill>
                <a:blip r:embed="rId5"/>
                <a:stretch>
                  <a:fillRect l="-1929" t="-5263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99E5B-39E3-0E4B-A926-F3CB50DB2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23</a:t>
            </a:fld>
            <a:endParaRPr lang="en-US"/>
          </a:p>
        </p:txBody>
      </p:sp>
      <p:pic>
        <p:nvPicPr>
          <p:cNvPr id="6" name="gradient_descent.mp4" descr="gradient_descent.mp4">
            <a:hlinkClick r:id="" action="ppaction://media"/>
            <a:extLst>
              <a:ext uri="{FF2B5EF4-FFF2-40B4-BE49-F238E27FC236}">
                <a16:creationId xmlns:a16="http://schemas.microsoft.com/office/drawing/2014/main" id="{F378653D-A625-0942-B472-6130D10A6D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8650" y="814219"/>
            <a:ext cx="4846585" cy="278678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F5DFDC-53C7-244A-86DA-20D43E22DC7F}"/>
                  </a:ext>
                </a:extLst>
              </p:cNvPr>
              <p:cNvSpPr txBox="1"/>
              <p:nvPr/>
            </p:nvSpPr>
            <p:spPr>
              <a:xfrm>
                <a:off x="426203" y="3531565"/>
                <a:ext cx="8291593" cy="1372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To find an optimized model is to identify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j-lt"/>
                  </a:rPr>
                  <a:t>that can minimize the prediction loss;  Therefore, the key is to understand </a:t>
                </a: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  <a:latin typeface="+mj-lt"/>
                  </a:rPr>
                  <a:t>how the loss changes with the change of each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  <a:latin typeface="+mj-lt"/>
                  </a:rPr>
                  <a:t> (partial derivative)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𝑙𝑜𝑠𝑠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endParaRPr lang="en-US" sz="2400" dirty="0">
                  <a:latin typeface="+mj-lt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F5DFDC-53C7-244A-86DA-20D43E22D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03" y="3531565"/>
                <a:ext cx="8291593" cy="1372620"/>
              </a:xfrm>
              <a:prstGeom prst="rect">
                <a:avLst/>
              </a:prstGeom>
              <a:blipFill>
                <a:blip r:embed="rId7"/>
                <a:stretch>
                  <a:fillRect l="-1223" t="-1835" b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190CF1-86A1-5CEC-F8DD-A7F17BCFC088}"/>
                  </a:ext>
                </a:extLst>
              </p:cNvPr>
              <p:cNvSpPr txBox="1"/>
              <p:nvPr/>
            </p:nvSpPr>
            <p:spPr>
              <a:xfrm>
                <a:off x="5121859" y="1895082"/>
                <a:ext cx="3107742" cy="795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𝑙𝑜𝑠𝑠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190CF1-86A1-5CEC-F8DD-A7F17BCFC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1859" y="1895082"/>
                <a:ext cx="3107742" cy="795795"/>
              </a:xfrm>
              <a:prstGeom prst="rect">
                <a:avLst/>
              </a:prstGeom>
              <a:blipFill>
                <a:blip r:embed="rId8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47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88604-2AA6-0049-84D3-31A72D6BF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036" y="304373"/>
            <a:ext cx="7886700" cy="91348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Procedure of neural network</a:t>
            </a:r>
            <a:br>
              <a:rPr lang="en-US" sz="3600" dirty="0"/>
            </a:br>
            <a:r>
              <a:rPr lang="en-US" sz="3600" dirty="0"/>
              <a:t>(one typical method)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0E22D7-5C0A-AE4E-B1D1-AEA16196E8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9036" y="1545688"/>
                <a:ext cx="8290868" cy="2996287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Randomly</a:t>
                </a:r>
                <a:r>
                  <a:rPr lang="en-US" sz="2400" dirty="0">
                    <a:latin typeface="+mj-lt"/>
                  </a:rPr>
                  <a:t> initialization of weights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latin typeface="+mj-lt"/>
                  </a:rPr>
                  <a:t>)</a:t>
                </a:r>
              </a:p>
              <a:p>
                <a:r>
                  <a:rPr lang="en-US" sz="2400" dirty="0">
                    <a:latin typeface="+mj-lt"/>
                  </a:rPr>
                  <a:t>For any input from training data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+mj-lt"/>
                  </a:rPr>
                  <a:t>)</a:t>
                </a:r>
              </a:p>
              <a:p>
                <a:pPr marL="806450" indent="-514350">
                  <a:buFont typeface="+mj-lt"/>
                  <a:buAutoNum type="arabicPeriod"/>
                </a:pPr>
                <a:r>
                  <a:rPr lang="en-US" sz="2400" i="1" dirty="0"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Forward propagation </a:t>
                </a:r>
                <a:r>
                  <a:rPr lang="en-US" sz="2400" dirty="0">
                    <a:latin typeface="+mj-lt"/>
                  </a:rPr>
                  <a:t>to determine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j-lt"/>
                  </a:rPr>
                  <a:t> (prediction(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latin typeface="+mj-lt"/>
                  </a:rPr>
                  <a:t>,</a:t>
                </a:r>
                <a:r>
                  <a:rPr lang="en-US" sz="2400" dirty="0"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latin typeface="+mj-lt"/>
                  </a:rPr>
                  <a:t>))</a:t>
                </a:r>
              </a:p>
              <a:p>
                <a:pPr marL="806450" indent="-514350">
                  <a:buFont typeface="+mj-lt"/>
                  <a:buAutoNum type="arabicPeriod"/>
                </a:pPr>
                <a:r>
                  <a:rPr lang="en-US" sz="2400" i="1" dirty="0"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Backpropagation</a:t>
                </a:r>
                <a:r>
                  <a:rPr lang="en-US" sz="2400" dirty="0">
                    <a:latin typeface="+mj-lt"/>
                  </a:rPr>
                  <a:t> to compute the function of </a:t>
                </a:r>
                <a:r>
                  <a:rPr lang="en-US" sz="2400" i="1" u="sng" dirty="0">
                    <a:latin typeface="+mj-lt"/>
                  </a:rPr>
                  <a:t>partial derivatives</a:t>
                </a:r>
                <a:r>
                  <a:rPr lang="en-US" sz="2400" i="1" dirty="0">
                    <a:latin typeface="+mj-lt"/>
                  </a:rPr>
                  <a:t> </a:t>
                </a:r>
                <a:r>
                  <a:rPr lang="en-US" sz="2400" dirty="0">
                    <a:latin typeface="+mj-lt"/>
                  </a:rPr>
                  <a:t>of loss function</a:t>
                </a:r>
              </a:p>
              <a:p>
                <a:r>
                  <a:rPr lang="en-US" sz="2400" i="1" dirty="0"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Gradient descent </a:t>
                </a:r>
                <a:r>
                  <a:rPr lang="en-US" sz="2400" dirty="0">
                    <a:latin typeface="+mj-lt"/>
                  </a:rPr>
                  <a:t>(or other optimization methods) to optimize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j-lt"/>
                  </a:rPr>
                  <a:t>to minimize the loss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0E22D7-5C0A-AE4E-B1D1-AEA16196E8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9036" y="1545688"/>
                <a:ext cx="8290868" cy="2996287"/>
              </a:xfrm>
              <a:blipFill>
                <a:blip r:embed="rId2"/>
                <a:stretch>
                  <a:fillRect l="-1070" t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C74F7-E961-9947-8AA2-2B2CCEFA3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729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04BE2-7DFC-5442-82B4-CD3CD0A74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52" y="239315"/>
            <a:ext cx="8965096" cy="682798"/>
          </a:xfrm>
        </p:spPr>
        <p:txBody>
          <a:bodyPr>
            <a:normAutofit/>
          </a:bodyPr>
          <a:lstStyle/>
          <a:p>
            <a:r>
              <a:rPr lang="en-US" sz="3000" dirty="0"/>
              <a:t>How can we know if a model trained is a good predictor?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804BA-24A3-9349-BDB9-431BE96A6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19725"/>
            <a:ext cx="7886700" cy="3884460"/>
          </a:xfrm>
        </p:spPr>
        <p:txBody>
          <a:bodyPr>
            <a:noAutofit/>
          </a:bodyPr>
          <a:lstStyle/>
          <a:p>
            <a:r>
              <a:rPr lang="en-US" sz="2800" dirty="0">
                <a:latin typeface="+mj-lt"/>
              </a:rPr>
              <a:t>Training set</a:t>
            </a:r>
          </a:p>
          <a:p>
            <a:pPr>
              <a:buFontTx/>
              <a:buChar char="-"/>
            </a:pPr>
            <a:r>
              <a:rPr lang="en-US" sz="2800" dirty="0">
                <a:latin typeface="+mj-lt"/>
              </a:rPr>
              <a:t>to learn the model weights</a:t>
            </a:r>
          </a:p>
          <a:p>
            <a:pPr marL="0" indent="0">
              <a:buNone/>
            </a:pPr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Validation set</a:t>
            </a:r>
          </a:p>
          <a:p>
            <a:pPr marL="0" indent="0">
              <a:buNone/>
            </a:pPr>
            <a:r>
              <a:rPr lang="en-US" sz="2800" dirty="0">
                <a:latin typeface="+mj-lt"/>
              </a:rPr>
              <a:t>- to select the best model</a:t>
            </a:r>
          </a:p>
          <a:p>
            <a:pPr marL="0" indent="0">
              <a:buNone/>
            </a:pPr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Test set</a:t>
            </a:r>
          </a:p>
          <a:p>
            <a:pPr>
              <a:buFontTx/>
              <a:buChar char="-"/>
            </a:pPr>
            <a:r>
              <a:rPr lang="en-US" sz="2800" dirty="0">
                <a:latin typeface="+mj-lt"/>
              </a:rPr>
              <a:t>to estimate the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generalization</a:t>
            </a:r>
            <a:endParaRPr lang="en-US" sz="2800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05437-982B-5243-8F6B-034AC0434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528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49AB-5ECC-FD4B-A6F5-CC28E5EE9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5577"/>
            <a:ext cx="7886700" cy="77426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underﬁtting and overﬁtting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319B5-6434-A04E-A1E5-65FBC4038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03" y="883756"/>
            <a:ext cx="8678195" cy="1391762"/>
          </a:xfrm>
        </p:spPr>
        <p:txBody>
          <a:bodyPr>
            <a:noAutofit/>
          </a:bodyPr>
          <a:lstStyle/>
          <a:p>
            <a:r>
              <a:rPr lang="en-US" i="1" dirty="0">
                <a:latin typeface="+mj-lt"/>
              </a:rPr>
              <a:t>Underﬁtting</a:t>
            </a:r>
            <a:r>
              <a:rPr lang="en-US" dirty="0">
                <a:latin typeface="+mj-lt"/>
              </a:rPr>
              <a:t> occurs when the model obtain</a:t>
            </a:r>
            <a:r>
              <a:rPr lang="en-US" altLang="zh-CN" dirty="0">
                <a:latin typeface="+mj-lt"/>
              </a:rPr>
              <a:t>s</a:t>
            </a:r>
            <a:r>
              <a:rPr lang="en-US" dirty="0">
                <a:latin typeface="+mj-lt"/>
              </a:rPr>
              <a:t> a</a:t>
            </a:r>
            <a:r>
              <a:rPr lang="en-US" altLang="zh-CN" dirty="0">
                <a:latin typeface="+mj-lt"/>
              </a:rPr>
              <a:t>n</a:t>
            </a:r>
            <a:r>
              <a:rPr 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in</a:t>
            </a:r>
            <a:r>
              <a:rPr lang="en-US" dirty="0">
                <a:latin typeface="+mj-lt"/>
              </a:rPr>
              <a:t>suﬃciently low error value on the training set. </a:t>
            </a:r>
          </a:p>
          <a:p>
            <a:r>
              <a:rPr lang="en-US" i="1" dirty="0">
                <a:latin typeface="+mj-lt"/>
              </a:rPr>
              <a:t>Overﬁtting</a:t>
            </a:r>
            <a:r>
              <a:rPr lang="en-US" dirty="0">
                <a:latin typeface="+mj-lt"/>
              </a:rPr>
              <a:t> occurs when the gap between the training error and test</a:t>
            </a:r>
            <a:r>
              <a:rPr lang="en-US" altLang="zh-CN" dirty="0">
                <a:latin typeface="+mj-lt"/>
              </a:rPr>
              <a:t>/validation</a:t>
            </a:r>
            <a:r>
              <a:rPr lang="en-US" dirty="0">
                <a:latin typeface="+mj-lt"/>
              </a:rPr>
              <a:t> error is too large.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677AA0-5C1E-2345-A1F5-1840AB203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26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F8C926-7CBC-8340-B048-0EF0CB6FE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68" y="2275518"/>
            <a:ext cx="7956941" cy="276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543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49AB-5ECC-FD4B-A6F5-CC28E5EE9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02393"/>
            <a:ext cx="7886700" cy="77426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underﬁtting and overﬁtting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677AA0-5C1E-2345-A1F5-1840AB203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27</a:t>
            </a:fld>
            <a:endParaRPr lang="en-US"/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575E6B08-9147-B143-A0D5-615B3623A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905" y="791352"/>
            <a:ext cx="6596495" cy="30046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C6FAFE6-A8FB-DF42-9620-DF8EE32D2732}"/>
              </a:ext>
            </a:extLst>
          </p:cNvPr>
          <p:cNvSpPr/>
          <p:nvPr/>
        </p:nvSpPr>
        <p:spPr>
          <a:xfrm>
            <a:off x="280519" y="3813156"/>
            <a:ext cx="858295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Make the training error small.</a:t>
            </a:r>
          </a:p>
          <a:p>
            <a:r>
              <a:rPr lang="en-US" sz="2800" dirty="0">
                <a:latin typeface="+mj-lt"/>
              </a:rPr>
              <a:t>Make the gap between training and </a:t>
            </a:r>
            <a:r>
              <a:rPr lang="en-US" altLang="zh-CN" sz="2800" dirty="0">
                <a:latin typeface="+mj-lt"/>
              </a:rPr>
              <a:t>validation</a:t>
            </a:r>
            <a:r>
              <a:rPr lang="en-US" sz="2800" dirty="0">
                <a:latin typeface="+mj-lt"/>
              </a:rPr>
              <a:t> error small.</a:t>
            </a:r>
          </a:p>
        </p:txBody>
      </p:sp>
    </p:spTree>
    <p:extLst>
      <p:ext uri="{BB962C8B-B14F-4D97-AF65-F5344CB8AC3E}">
        <p14:creationId xmlns:p14="http://schemas.microsoft.com/office/powerpoint/2010/main" val="27951871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32786-FF02-974C-8E0F-84A85F2C8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656" y="-41411"/>
            <a:ext cx="7886700" cy="863599"/>
          </a:xfrm>
        </p:spPr>
        <p:txBody>
          <a:bodyPr/>
          <a:lstStyle/>
          <a:p>
            <a:r>
              <a:rPr lang="en-US" dirty="0"/>
              <a:t>regularization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5B758A-8237-7146-B396-4DDC593A48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2209" y="2981373"/>
                <a:ext cx="7572147" cy="124551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Original loss function + </a:t>
                </a:r>
                <a:r>
                  <a:rPr lang="en-US" sz="28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regularization term</a:t>
                </a:r>
                <a:endParaRPr lang="en-US" altLang="zh-CN" sz="2800" i="1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prediction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800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zh-CN" altLang="en-US" sz="2800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altLang="zh-CN" sz="2800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i="1" dirty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 dirty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p>
                        <m:r>
                          <a:rPr lang="en-US" altLang="zh-CN" sz="2800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5B758A-8237-7146-B396-4DDC593A48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2209" y="2981373"/>
                <a:ext cx="7572147" cy="1245512"/>
              </a:xfrm>
              <a:blipFill>
                <a:blip r:embed="rId2"/>
                <a:stretch>
                  <a:fillRect l="-3853" t="-12121" b="-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0105DE-0B50-0F4A-A681-E95473624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66956" y="4294984"/>
            <a:ext cx="2057400" cy="273844"/>
          </a:xfrm>
        </p:spPr>
        <p:txBody>
          <a:bodyPr/>
          <a:lstStyle/>
          <a:p>
            <a:fld id="{060AD894-0867-B748-92C3-3DC9BEAB384D}" type="slidenum">
              <a:rPr lang="en-US" smtClean="0"/>
              <a:t>28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B98796A-612C-7445-B4AF-E06149DBB8C8}"/>
                  </a:ext>
                </a:extLst>
              </p:cNvPr>
              <p:cNvSpPr txBox="1"/>
              <p:nvPr/>
            </p:nvSpPr>
            <p:spPr>
              <a:xfrm>
                <a:off x="337631" y="4220145"/>
                <a:ext cx="5243284" cy="53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>
                        <a:latin typeface="Cambria Math" panose="02040503050406030204" pitchFamily="18" charset="0"/>
                      </a:rPr>
                      <m:t>regularization</m:t>
                    </m:r>
                    <m:r>
                      <a:rPr lang="zh-CN" altLang="en-US" sz="28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>
                        <a:latin typeface="Cambria Math" panose="02040503050406030204" pitchFamily="18" charset="0"/>
                      </a:rPr>
                      <m:t>term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sz="28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800" i="1" dirty="0"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p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B98796A-612C-7445-B4AF-E06149DBB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31" y="4220145"/>
                <a:ext cx="5243284" cy="532966"/>
              </a:xfrm>
              <a:prstGeom prst="rect">
                <a:avLst/>
              </a:prstGeom>
              <a:blipFill>
                <a:blip r:embed="rId3"/>
                <a:stretch>
                  <a:fillRect l="-483"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70075E-6CF8-AB41-8DE5-D58C9BD458F9}"/>
                  </a:ext>
                </a:extLst>
              </p:cNvPr>
              <p:cNvSpPr txBox="1"/>
              <p:nvPr/>
            </p:nvSpPr>
            <p:spPr>
              <a:xfrm>
                <a:off x="5580916" y="4071130"/>
                <a:ext cx="297684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2400" dirty="0">
                    <a:latin typeface="+mj-lt"/>
                  </a:rPr>
                  <a:t>: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weight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of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regulation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+mj-lt"/>
                  </a:rPr>
                  <a:t>: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sum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of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square</a:t>
                </a:r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70075E-6CF8-AB41-8DE5-D58C9BD45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916" y="4071130"/>
                <a:ext cx="2976841" cy="830997"/>
              </a:xfrm>
              <a:prstGeom prst="rect">
                <a:avLst/>
              </a:prstGeom>
              <a:blipFill>
                <a:blip r:embed="rId4"/>
                <a:stretch>
                  <a:fillRect l="-851" t="-4545" r="-2553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B875D8D-5122-3D42-AD53-F12D4FA5BD28}"/>
              </a:ext>
            </a:extLst>
          </p:cNvPr>
          <p:cNvSpPr txBox="1"/>
          <p:nvPr/>
        </p:nvSpPr>
        <p:spPr>
          <a:xfrm>
            <a:off x="300036" y="675682"/>
            <a:ext cx="8543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Regularization refers to techniques that </a:t>
            </a:r>
            <a:r>
              <a:rPr lang="en-US" sz="2400" u="sng" dirty="0">
                <a:latin typeface="+mj-lt"/>
              </a:rPr>
              <a:t>lower the complexity of a neural network model </a:t>
            </a:r>
            <a:r>
              <a:rPr lang="en-US" sz="2400" dirty="0">
                <a:latin typeface="+mj-lt"/>
              </a:rPr>
              <a:t>during training, and thus prevent the overfitting.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CA663E-E5C4-EB4F-8E38-1EE0175EB86D}"/>
                  </a:ext>
                </a:extLst>
              </p:cNvPr>
              <p:cNvSpPr txBox="1"/>
              <p:nvPr/>
            </p:nvSpPr>
            <p:spPr>
              <a:xfrm>
                <a:off x="337631" y="2001360"/>
                <a:ext cx="794385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Large weights (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400" b="1" dirty="0"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) in a neural network are a sign of a complex model that possibly overfits the training data.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CA663E-E5C4-EB4F-8E38-1EE0175EB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31" y="2001360"/>
                <a:ext cx="7943850" cy="830997"/>
              </a:xfrm>
              <a:prstGeom prst="rect">
                <a:avLst/>
              </a:prstGeom>
              <a:blipFill>
                <a:blip r:embed="rId5"/>
                <a:stretch>
                  <a:fillRect l="-1116" t="-4478" r="-1276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403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4407E-6EB8-104C-8586-A119D10FE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Dropout: a simple and effective regularization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656E4-1872-A841-9176-BBC45DF47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4853"/>
            <a:ext cx="7886700" cy="27829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+mj-lt"/>
              </a:rPr>
              <a:t>A model is adjusted by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dropping out nodes </a:t>
            </a:r>
            <a:r>
              <a:rPr lang="en-US" sz="2400" dirty="0">
                <a:latin typeface="+mj-lt"/>
              </a:rPr>
              <a:t>during training. The node is temporarily removed from the network, along with all its incoming and outgoing connections.</a:t>
            </a:r>
          </a:p>
          <a:p>
            <a:pPr marL="0" indent="0">
              <a:buNone/>
            </a:pP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Dropout is a computationally cheap and remarkably effective regularization method to reduce overfitting and improve generalization in deep neural networks of all kinds.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4C835-F132-2744-AE07-AE96350C6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9B25FD-3A92-9E4E-B831-549354D3AA4B}"/>
              </a:ext>
            </a:extLst>
          </p:cNvPr>
          <p:cNvSpPr txBox="1"/>
          <p:nvPr/>
        </p:nvSpPr>
        <p:spPr>
          <a:xfrm>
            <a:off x="628650" y="4343400"/>
            <a:ext cx="5551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machinelearningmastery.com</a:t>
            </a:r>
            <a:r>
              <a:rPr lang="en-US" sz="1200" dirty="0"/>
              <a:t>/dropout-for-regularizing-deep-neural-networks/</a:t>
            </a:r>
          </a:p>
        </p:txBody>
      </p:sp>
    </p:spTree>
    <p:extLst>
      <p:ext uri="{BB962C8B-B14F-4D97-AF65-F5344CB8AC3E}">
        <p14:creationId xmlns:p14="http://schemas.microsoft.com/office/powerpoint/2010/main" val="1484512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7">
            <a:extLst>
              <a:ext uri="{FF2B5EF4-FFF2-40B4-BE49-F238E27FC236}">
                <a16:creationId xmlns:a16="http://schemas.microsoft.com/office/drawing/2014/main" id="{C4E2C848-3774-D547-B249-3DECA5A9D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468" y="143293"/>
            <a:ext cx="6717061" cy="648128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>
                <a:latin typeface="+mn-lt"/>
              </a:rPr>
              <a:t>WGCNA</a:t>
            </a:r>
            <a:endParaRPr lang="en-US" sz="3200" dirty="0">
              <a:latin typeface="+mn-lt"/>
            </a:endParaRPr>
          </a:p>
        </p:txBody>
      </p:sp>
      <p:graphicFrame>
        <p:nvGraphicFramePr>
          <p:cNvPr id="7" name="Object 3">
            <a:extLst>
              <a:ext uri="{FF2B5EF4-FFF2-40B4-BE49-F238E27FC236}">
                <a16:creationId xmlns:a16="http://schemas.microsoft.com/office/drawing/2014/main" id="{44625B05-A6EB-7E48-8E75-E952BC3298D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00390" y="2178646"/>
          <a:ext cx="2355717" cy="541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5450800" imgH="5854700" progId="Equation.DSMT4">
                  <p:embed/>
                </p:oleObj>
              </mc:Choice>
              <mc:Fallback>
                <p:oleObj name="Equation" r:id="rId2" imgW="25450800" imgH="5854700" progId="Equation.DSMT4">
                  <p:embed/>
                  <p:pic>
                    <p:nvPicPr>
                      <p:cNvPr id="7" name="Object 3">
                        <a:extLst>
                          <a:ext uri="{FF2B5EF4-FFF2-40B4-BE49-F238E27FC236}">
                            <a16:creationId xmlns:a16="http://schemas.microsoft.com/office/drawing/2014/main" id="{44625B05-A6EB-7E48-8E75-E952BC3298D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0390" y="2178646"/>
                        <a:ext cx="2355717" cy="5415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9A335E53-C48C-CB46-BD14-0DE587684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434" y="2882276"/>
            <a:ext cx="2923501" cy="655268"/>
          </a:xfrm>
          <a:prstGeom prst="rect">
            <a:avLst/>
          </a:prstGeom>
          <a:noFill/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9DB81B-5744-95F0-8C20-7B011B7C9352}"/>
                  </a:ext>
                </a:extLst>
              </p:cNvPr>
              <p:cNvSpPr txBox="1"/>
              <p:nvPr/>
            </p:nvSpPr>
            <p:spPr>
              <a:xfrm>
                <a:off x="124307" y="883878"/>
                <a:ext cx="8884628" cy="40515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altLang="zh-CN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Calculate gene co-expression similarity (</a:t>
                </a:r>
                <a:r>
                  <a:rPr lang="en-US" altLang="zh-CN" sz="2400" b="1" dirty="0">
                    <a:solidFill>
                      <a:schemeClr val="accent2">
                        <a:lumMod val="50000"/>
                      </a:schemeClr>
                    </a:solidFill>
                    <a:cs typeface="Times New Roman" panose="02020603050405020304" pitchFamily="18" charset="0"/>
                  </a:rPr>
                  <a:t>Pearson</a:t>
                </a:r>
                <a:r>
                  <a:rPr lang="zh-CN" altLang="en-US" sz="2400" b="1" dirty="0">
                    <a:solidFill>
                      <a:schemeClr val="accent2">
                        <a:lumMod val="50000"/>
                      </a:schemeClr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solidFill>
                      <a:schemeClr val="accent2">
                        <a:lumMod val="50000"/>
                      </a:schemeClr>
                    </a:solidFill>
                    <a:cs typeface="Times New Roman" panose="02020603050405020304" pitchFamily="18" charset="0"/>
                  </a:rPr>
                  <a:t>correlation</a:t>
                </a:r>
                <a:r>
                  <a:rPr lang="en-US" altLang="zh-CN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)</a:t>
                </a:r>
              </a:p>
              <a:p>
                <a:pPr marL="457200" indent="-45720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altLang="zh-CN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Determine</a:t>
                </a:r>
                <a:r>
                  <a:rPr lang="zh-CN" altLang="en-US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a</a:t>
                </a:r>
                <a:r>
                  <a:rPr lang="zh-CN" altLang="en-US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soft</a:t>
                </a:r>
                <a:r>
                  <a:rPr lang="en-US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thresholding power</a:t>
                </a:r>
                <a:r>
                  <a:rPr lang="zh-CN" altLang="en-US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r>
                  <a:rPr lang="en-US" altLang="zh-CN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)</a:t>
                </a:r>
                <a:endParaRPr lang="en-US" sz="240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altLang="zh-CN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Calculate</a:t>
                </a:r>
                <a:r>
                  <a:rPr lang="zh-CN" altLang="en-US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>
                    <a:solidFill>
                      <a:schemeClr val="accent2">
                        <a:lumMod val="50000"/>
                      </a:schemeClr>
                    </a:solidFill>
                    <a:cs typeface="Times New Roman" panose="02020603050405020304" pitchFamily="18" charset="0"/>
                  </a:rPr>
                  <a:t>Adjacency</a:t>
                </a:r>
                <a:r>
                  <a:rPr lang="zh-CN" altLang="en-US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Matrix</a:t>
                </a:r>
                <a:r>
                  <a:rPr lang="zh-CN" altLang="en-US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with</a:t>
                </a:r>
                <a:r>
                  <a:rPr lang="zh-CN" altLang="en-US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𝛽</m:t>
                    </m:r>
                  </m:oMath>
                </a14:m>
                <a:endParaRPr lang="en-US" sz="2400" i="1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altLang="zh-CN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Define </a:t>
                </a:r>
                <a:r>
                  <a:rPr lang="en-US" sz="2400" dirty="0">
                    <a:solidFill>
                      <a:schemeClr val="tx1"/>
                    </a:solidFill>
                  </a:rPr>
                  <a:t>Topological Overlap Measure (</a:t>
                </a:r>
                <a:r>
                  <a:rPr lang="en-US" sz="2400" b="1" dirty="0">
                    <a:solidFill>
                      <a:schemeClr val="accent2">
                        <a:lumMod val="50000"/>
                      </a:schemeClr>
                    </a:solidFill>
                  </a:rPr>
                  <a:t>TOM</a:t>
                </a:r>
                <a:r>
                  <a:rPr lang="en-US" sz="2400" dirty="0">
                    <a:solidFill>
                      <a:schemeClr val="tx1"/>
                    </a:solidFill>
                  </a:rPr>
                  <a:t>)</a:t>
                </a:r>
                <a:endParaRPr lang="en-US" altLang="zh-CN" sz="2400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altLang="zh-CN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Identify </a:t>
                </a:r>
                <a:r>
                  <a:rPr lang="en-US" altLang="zh-CN" sz="2400" b="1" dirty="0">
                    <a:solidFill>
                      <a:schemeClr val="accent2">
                        <a:lumMod val="50000"/>
                      </a:schemeClr>
                    </a:solidFill>
                    <a:cs typeface="Times New Roman" panose="02020603050405020304" pitchFamily="18" charset="0"/>
                  </a:rPr>
                  <a:t>network modules </a:t>
                </a:r>
                <a:r>
                  <a:rPr lang="en-US" altLang="zh-CN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(Hierarchical clustering)</a:t>
                </a:r>
              </a:p>
              <a:p>
                <a:pPr marL="457200" indent="-457200">
                  <a:lnSpc>
                    <a:spcPct val="200000"/>
                  </a:lnSpc>
                  <a:buFont typeface="+mj-lt"/>
                  <a:buAutoNum type="arabicPeriod"/>
                </a:pPr>
                <a:r>
                  <a:rPr lang="en-US" altLang="zh-CN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Visualize</a:t>
                </a:r>
                <a:r>
                  <a:rPr lang="zh-CN" altLang="en-US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co-expression</a:t>
                </a:r>
                <a:r>
                  <a:rPr lang="zh-CN" altLang="en-US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networks</a:t>
                </a:r>
                <a:r>
                  <a:rPr lang="zh-CN" altLang="en-US" sz="2400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:endParaRPr lang="en-US" sz="2400" i="1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59DB81B-5744-95F0-8C20-7B011B7C9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07" y="883878"/>
                <a:ext cx="8884628" cy="4051558"/>
              </a:xfrm>
              <a:prstGeom prst="rect">
                <a:avLst/>
              </a:prstGeom>
              <a:blipFill>
                <a:blip r:embed="rId5"/>
                <a:stretch>
                  <a:fillRect l="-999" t="-1563" b="-21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4BB877E5-9432-1B81-A325-E17AC517308C}"/>
              </a:ext>
            </a:extLst>
          </p:cNvPr>
          <p:cNvSpPr txBox="1"/>
          <p:nvPr/>
        </p:nvSpPr>
        <p:spPr>
          <a:xfrm>
            <a:off x="324678" y="337930"/>
            <a:ext cx="812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review</a:t>
            </a:r>
          </a:p>
        </p:txBody>
      </p:sp>
    </p:spTree>
    <p:extLst>
      <p:ext uri="{BB962C8B-B14F-4D97-AF65-F5344CB8AC3E}">
        <p14:creationId xmlns:p14="http://schemas.microsoft.com/office/powerpoint/2010/main" val="26698083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C907A-5E9D-E74A-9F5B-1497175F0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40200-98F8-324F-B4B9-D893A303F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1783"/>
            <a:ext cx="7886700" cy="2951921"/>
          </a:xfrm>
        </p:spPr>
        <p:txBody>
          <a:bodyPr>
            <a:normAutofit/>
          </a:bodyPr>
          <a:lstStyle/>
          <a:p>
            <a:r>
              <a:rPr lang="en-US" dirty="0" err="1">
                <a:latin typeface="+mj-lt"/>
              </a:rPr>
              <a:t>Tensorflow</a:t>
            </a:r>
            <a:r>
              <a:rPr lang="en-US" dirty="0">
                <a:latin typeface="+mj-lt"/>
              </a:rPr>
              <a:t>: a platform developed by the Google Brain team for machine learning.</a:t>
            </a:r>
          </a:p>
          <a:p>
            <a:endParaRPr lang="en-US" dirty="0">
              <a:latin typeface="+mj-lt"/>
            </a:endParaRPr>
          </a:p>
          <a:p>
            <a:r>
              <a:rPr lang="en-US" dirty="0" err="1">
                <a:latin typeface="+mj-lt"/>
              </a:rPr>
              <a:t>Keras</a:t>
            </a:r>
            <a:r>
              <a:rPr lang="en-US" dirty="0">
                <a:latin typeface="+mj-lt"/>
              </a:rPr>
              <a:t>: a deep learning software written in Python, running on top of the machine learning platform TensorFlow.</a:t>
            </a:r>
          </a:p>
          <a:p>
            <a:endParaRPr lang="en-US" dirty="0">
              <a:latin typeface="+mj-lt"/>
            </a:endParaRPr>
          </a:p>
          <a:p>
            <a:r>
              <a:rPr lang="en-US" dirty="0" err="1">
                <a:latin typeface="+mj-lt"/>
              </a:rPr>
              <a:t>PyTorch</a:t>
            </a:r>
            <a:r>
              <a:rPr lang="en-US" dirty="0">
                <a:latin typeface="+mj-lt"/>
              </a:rPr>
              <a:t>, developed by Facebook AI Research, is a machine learning framework for building and deploying deep learning models.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1934A-6378-B647-A612-DF90239D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80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485FE-4BE5-2F45-8674-903D6BE28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9090"/>
            <a:ext cx="7886700" cy="822405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Deep learning in genomics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558E6-7389-9B4D-85AA-0FF5D4AB8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008" y="1053548"/>
            <a:ext cx="8573984" cy="3329609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u="sng" dirty="0">
                <a:latin typeface="+mj-lt"/>
                <a:cs typeface="Arial" panose="020B0604020202020204" pitchFamily="34" charset="0"/>
              </a:rPr>
              <a:t>Large training datasets </a:t>
            </a:r>
            <a:r>
              <a:rPr lang="en-US" dirty="0">
                <a:latin typeface="+mj-lt"/>
                <a:cs typeface="Arial" panose="020B0604020202020204" pitchFamily="34" charset="0"/>
              </a:rPr>
              <a:t>(e.g., thousands of examples), curated to remove confounders, are typically required.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  <a:cs typeface="Arial" panose="020B0604020202020204" pitchFamily="34" charset="0"/>
              </a:rPr>
              <a:t>Most genomic data </a:t>
            </a:r>
            <a:r>
              <a:rPr lang="en-US" u="sng" dirty="0">
                <a:latin typeface="+mj-lt"/>
                <a:cs typeface="Arial" panose="020B0604020202020204" pitchFamily="34" charset="0"/>
              </a:rPr>
              <a:t>do not require very deep networks</a:t>
            </a:r>
            <a:r>
              <a:rPr lang="en-US" dirty="0">
                <a:latin typeface="+mj-lt"/>
                <a:cs typeface="Arial" panose="020B0604020202020204" pitchFamily="34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  <a:cs typeface="Arial" panose="020B0604020202020204" pitchFamily="34" charset="0"/>
              </a:rPr>
              <a:t>Researchers must be wary of </a:t>
            </a:r>
            <a:r>
              <a:rPr lang="en-US" u="sng" dirty="0">
                <a:latin typeface="+mj-lt"/>
                <a:cs typeface="Arial" panose="020B0604020202020204" pitchFamily="34" charset="0"/>
              </a:rPr>
              <a:t>high accuracy due to data imbalance or bias </a:t>
            </a:r>
            <a:r>
              <a:rPr lang="en-US" dirty="0">
                <a:latin typeface="+mj-lt"/>
                <a:cs typeface="Arial" panose="020B0604020202020204" pitchFamily="34" charset="0"/>
              </a:rPr>
              <a:t>that makes classification too easy.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  <a:cs typeface="Arial" panose="020B0604020202020204" pitchFamily="34" charset="0"/>
              </a:rPr>
              <a:t>A good practice is to </a:t>
            </a:r>
            <a:r>
              <a:rPr lang="en-US" u="sng" dirty="0">
                <a:latin typeface="+mj-lt"/>
                <a:cs typeface="Arial" panose="020B0604020202020204" pitchFamily="34" charset="0"/>
              </a:rPr>
              <a:t>compare against simpler machine learning models </a:t>
            </a:r>
            <a:r>
              <a:rPr lang="en-US" dirty="0">
                <a:latin typeface="+mj-lt"/>
                <a:cs typeface="Arial" panose="020B0604020202020204" pitchFamily="34" charset="0"/>
              </a:rPr>
              <a:t>on the same dataset.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  <a:cs typeface="Arial" panose="020B0604020202020204" pitchFamily="34" charset="0"/>
              </a:rPr>
              <a:t>Deep learning can achieve high accuracy, but the </a:t>
            </a:r>
            <a:r>
              <a:rPr lang="en-US" u="sng" dirty="0">
                <a:latin typeface="+mj-lt"/>
                <a:cs typeface="Arial" panose="020B0604020202020204" pitchFamily="34" charset="0"/>
              </a:rPr>
              <a:t>interpretation of results is more challenging </a:t>
            </a:r>
            <a:r>
              <a:rPr lang="en-US" dirty="0">
                <a:latin typeface="+mj-lt"/>
                <a:cs typeface="Arial" panose="020B0604020202020204" pitchFamily="34" charset="0"/>
              </a:rPr>
              <a:t>than for standard statistical models.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E0F60-DCA3-5C48-936C-9BB309A70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5066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7084C-4E4E-C989-F926-D398AC126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047" y="377184"/>
            <a:ext cx="8466926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AI models for predicting effects of genomic variants</a:t>
            </a:r>
          </a:p>
        </p:txBody>
      </p:sp>
      <p:pic>
        <p:nvPicPr>
          <p:cNvPr id="5" name="Picture 4" descr="A close-up of a card&#10;&#10;AI-generated content may be incorrect.">
            <a:extLst>
              <a:ext uri="{FF2B5EF4-FFF2-40B4-BE49-F238E27FC236}">
                <a16:creationId xmlns:a16="http://schemas.microsoft.com/office/drawing/2014/main" id="{6B98F375-0D4D-5B65-9EBA-71BF0F421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547" y="1811043"/>
            <a:ext cx="4754311" cy="9941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C3D4B5-50DF-63A2-0810-726F74D582EB}"/>
              </a:ext>
            </a:extLst>
          </p:cNvPr>
          <p:cNvSpPr txBox="1"/>
          <p:nvPr/>
        </p:nvSpPr>
        <p:spPr>
          <a:xfrm>
            <a:off x="5144862" y="3175116"/>
            <a:ext cx="2417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DNA LLM</a:t>
            </a:r>
          </a:p>
          <a:p>
            <a:pPr algn="ctr"/>
            <a:endParaRPr lang="en-US" dirty="0"/>
          </a:p>
          <a:p>
            <a:pPr algn="ctr"/>
            <a:r>
              <a:rPr lang="en-US" dirty="0" err="1"/>
              <a:t>plantCAD</a:t>
            </a:r>
            <a:endParaRPr lang="en-US" dirty="0"/>
          </a:p>
        </p:txBody>
      </p:sp>
      <p:pic>
        <p:nvPicPr>
          <p:cNvPr id="8" name="Picture 7" descr="A screenshot of a website&#10;&#10;AI-generated content may be incorrect.">
            <a:extLst>
              <a:ext uri="{FF2B5EF4-FFF2-40B4-BE49-F238E27FC236}">
                <a16:creationId xmlns:a16="http://schemas.microsoft.com/office/drawing/2014/main" id="{D9362033-7236-A411-F9EE-4663C94BC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09" y="1811043"/>
            <a:ext cx="3807431" cy="8268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6F76BF-0411-F3F4-0B15-5209CAA7D27E}"/>
              </a:ext>
            </a:extLst>
          </p:cNvPr>
          <p:cNvSpPr txBox="1"/>
          <p:nvPr/>
        </p:nvSpPr>
        <p:spPr>
          <a:xfrm>
            <a:off x="227784" y="3175115"/>
            <a:ext cx="36307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Protein large Language  Model (LLM)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Esm1b</a:t>
            </a:r>
          </a:p>
        </p:txBody>
      </p:sp>
    </p:spTree>
    <p:extLst>
      <p:ext uri="{BB962C8B-B14F-4D97-AF65-F5344CB8AC3E}">
        <p14:creationId xmlns:p14="http://schemas.microsoft.com/office/powerpoint/2010/main" val="5180019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FE5C-A10B-A91A-34D2-AC0C6BE2F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97706"/>
          </a:xfrm>
        </p:spPr>
        <p:txBody>
          <a:bodyPr>
            <a:normAutofit/>
          </a:bodyPr>
          <a:lstStyle/>
          <a:p>
            <a:r>
              <a:rPr lang="en-US" sz="2700" b="1" dirty="0"/>
              <a:t>ESM-variant</a:t>
            </a:r>
            <a:r>
              <a:rPr lang="en-US" sz="2700" dirty="0"/>
              <a:t> for variant effect prediction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136F8FD-5F97-6308-DCD1-F4CC6FF66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95" y="1080926"/>
            <a:ext cx="8816609" cy="357696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6AB2A9-D523-416C-C3C2-CA98C2DE8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0802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FE5C-A10B-A91A-34D2-AC0C6BE2F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90453"/>
          </a:xfrm>
        </p:spPr>
        <p:txBody>
          <a:bodyPr>
            <a:normAutofit/>
          </a:bodyPr>
          <a:lstStyle/>
          <a:p>
            <a:r>
              <a:rPr lang="en-US" sz="2700" dirty="0"/>
              <a:t>Prediction of pathogenic and benign variants</a:t>
            </a:r>
          </a:p>
        </p:txBody>
      </p:sp>
      <p:pic>
        <p:nvPicPr>
          <p:cNvPr id="5" name="Content Placeholder 4" descr="A graph of a number of patients&#10;&#10;Description automatically generated">
            <a:extLst>
              <a:ext uri="{FF2B5EF4-FFF2-40B4-BE49-F238E27FC236}">
                <a16:creationId xmlns:a16="http://schemas.microsoft.com/office/drawing/2014/main" id="{7493B6FF-1B70-5358-99D0-F6DB50101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52" y="1018523"/>
            <a:ext cx="4265049" cy="4085844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DD82B3-94C9-9D63-AAFF-520E4A3B4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900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FE5C-A10B-A91A-34D2-AC0C6BE2F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532" y="396695"/>
            <a:ext cx="3608303" cy="1012848"/>
          </a:xfrm>
        </p:spPr>
        <p:txBody>
          <a:bodyPr>
            <a:normAutofit/>
          </a:bodyPr>
          <a:lstStyle/>
          <a:p>
            <a:r>
              <a:rPr lang="en-US" sz="2000" dirty="0"/>
              <a:t>Variants in known domains tend to have ”damaging” impacts</a:t>
            </a:r>
          </a:p>
        </p:txBody>
      </p:sp>
      <p:pic>
        <p:nvPicPr>
          <p:cNvPr id="5" name="Content Placeholder 4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AEA4EAE9-04BB-8B3B-5857-3BDEF85986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6861" y="1361497"/>
            <a:ext cx="7270277" cy="348684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051F68-C5DA-6764-0D16-4FF57515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35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8810609-1F8F-4FF5-87FA-93470DF80B60}"/>
              </a:ext>
            </a:extLst>
          </p:cNvPr>
          <p:cNvSpPr txBox="1">
            <a:spLocks/>
          </p:cNvSpPr>
          <p:nvPr/>
        </p:nvSpPr>
        <p:spPr>
          <a:xfrm>
            <a:off x="4592940" y="396695"/>
            <a:ext cx="3762303" cy="1012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Variant effect scores are associated with allele frequencies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916A8A-9664-E081-5DEC-D5B78B0477F2}"/>
              </a:ext>
            </a:extLst>
          </p:cNvPr>
          <p:cNvSpPr txBox="1"/>
          <p:nvPr/>
        </p:nvSpPr>
        <p:spPr>
          <a:xfrm>
            <a:off x="8067802" y="2081957"/>
            <a:ext cx="1159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high impact</a:t>
            </a:r>
          </a:p>
          <a:p>
            <a:r>
              <a:rPr lang="en-US" sz="1600" dirty="0"/>
              <a:t>low AF</a:t>
            </a:r>
          </a:p>
        </p:txBody>
      </p:sp>
    </p:spTree>
    <p:extLst>
      <p:ext uri="{BB962C8B-B14F-4D97-AF65-F5344CB8AC3E}">
        <p14:creationId xmlns:p14="http://schemas.microsoft.com/office/powerpoint/2010/main" val="30589088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FE5C-A10B-A91A-34D2-AC0C6BE2F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70" y="286907"/>
            <a:ext cx="8609059" cy="697706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Differential impacts of the same variants on difference isoforms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D6B19C-DD82-C463-7C4E-135FEF5E8B2E}"/>
              </a:ext>
            </a:extLst>
          </p:cNvPr>
          <p:cNvSpPr txBox="1"/>
          <p:nvPr/>
        </p:nvSpPr>
        <p:spPr>
          <a:xfrm>
            <a:off x="2175201" y="4348762"/>
            <a:ext cx="44850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Isoform sensitive variants (ISV)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E47897-979D-6B4D-F1B7-2C6D204B2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36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64FC5A-EBCA-38D7-11D3-669D7D3F8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464" y="1092974"/>
            <a:ext cx="5591313" cy="314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381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FE5C-A10B-A91A-34D2-AC0C6BE2F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97706"/>
          </a:xfrm>
        </p:spPr>
        <p:txBody>
          <a:bodyPr>
            <a:normAutofit/>
          </a:bodyPr>
          <a:lstStyle/>
          <a:p>
            <a:r>
              <a:rPr lang="en-US" sz="2700" dirty="0"/>
              <a:t>ESM1b can predict the impacts of indels</a:t>
            </a:r>
          </a:p>
        </p:txBody>
      </p:sp>
      <p:pic>
        <p:nvPicPr>
          <p:cNvPr id="5" name="Content Placeholder 4" descr="A graph of a number of numbers&#10;&#10;Description automatically generated">
            <a:extLst>
              <a:ext uri="{FF2B5EF4-FFF2-40B4-BE49-F238E27FC236}">
                <a16:creationId xmlns:a16="http://schemas.microsoft.com/office/drawing/2014/main" id="{1B0F32B4-C322-F095-5135-0EECEF388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097" y="1108540"/>
            <a:ext cx="3890708" cy="3822689"/>
          </a:xfrm>
        </p:spPr>
      </p:pic>
      <p:pic>
        <p:nvPicPr>
          <p:cNvPr id="6" name="Content Placeholder 4" descr="A diagram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73ABD4F3-BE50-ADDF-8AA0-DA7EA7BAB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094" y="1291421"/>
            <a:ext cx="4568418" cy="325445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A64E6B-F976-B40B-CCE4-56A93B769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6950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F8718DF-ADFE-F2CD-FBD0-2BE23F7FD1D2}"/>
              </a:ext>
            </a:extLst>
          </p:cNvPr>
          <p:cNvSpPr txBox="1">
            <a:spLocks/>
          </p:cNvSpPr>
          <p:nvPr/>
        </p:nvSpPr>
        <p:spPr>
          <a:xfrm>
            <a:off x="684167" y="271106"/>
            <a:ext cx="7886700" cy="697706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/>
              <a:t>ESM1b can predict the impacts of stop-gains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0ED731-40D8-2030-08C1-8FC69D061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38</a:t>
            </a:fld>
            <a:endParaRPr lang="en-US"/>
          </a:p>
        </p:txBody>
      </p:sp>
      <p:pic>
        <p:nvPicPr>
          <p:cNvPr id="9" name="Picture 8" descr="A diagram of a stop-gain test&#10;&#10;AI-generated content may be incorrect.">
            <a:extLst>
              <a:ext uri="{FF2B5EF4-FFF2-40B4-BE49-F238E27FC236}">
                <a16:creationId xmlns:a16="http://schemas.microsoft.com/office/drawing/2014/main" id="{C174AC3C-F0D9-3B7B-F229-BF6154144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356" y="1048722"/>
            <a:ext cx="4003287" cy="363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8750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FE5C-A10B-A91A-34D2-AC0C6BE2F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97706"/>
          </a:xfrm>
        </p:spPr>
        <p:txBody>
          <a:bodyPr>
            <a:normAutofit/>
          </a:bodyPr>
          <a:lstStyle/>
          <a:p>
            <a:r>
              <a:rPr lang="en-US" sz="2800" dirty="0"/>
              <a:t>Advantages of protein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5BA46-FAF2-4645-8905-B35D2DFAD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28818"/>
            <a:ext cx="7886700" cy="308117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Accurate and unbiased</a:t>
            </a:r>
          </a:p>
          <a:p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Compared with homology-based approaches, the method is simpler, faster, more universal (no MSA required)</a:t>
            </a:r>
          </a:p>
          <a:p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It can be used to predict effects of in-frame indels and stop gains.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CB237C-C87C-FF07-4834-5DA167EC3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17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4760A-86A4-E341-9415-926393435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849961"/>
          </a:xfrm>
        </p:spPr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810B3-EB00-9847-B8EA-33BD465AD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253" y="1226885"/>
            <a:ext cx="7440407" cy="231280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What is deep learning?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How does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neural network </a:t>
            </a:r>
            <a:r>
              <a:rPr lang="en-US" sz="2800" dirty="0"/>
              <a:t>work?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Protein/DNA LLM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8D875-C9AF-984F-AC35-6C43F7DB6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D4E82-2067-A824-B815-7097649FC146}"/>
              </a:ext>
            </a:extLst>
          </p:cNvPr>
          <p:cNvSpPr txBox="1"/>
          <p:nvPr/>
        </p:nvSpPr>
        <p:spPr>
          <a:xfrm>
            <a:off x="704995" y="3916615"/>
            <a:ext cx="7893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Goal</a:t>
            </a:r>
            <a:r>
              <a:rPr lang="en-US" sz="2400" dirty="0"/>
              <a:t>: to introduce basic knowledge for AI computational tools</a:t>
            </a:r>
          </a:p>
        </p:txBody>
      </p:sp>
    </p:spTree>
    <p:extLst>
      <p:ext uri="{BB962C8B-B14F-4D97-AF65-F5344CB8AC3E}">
        <p14:creationId xmlns:p14="http://schemas.microsoft.com/office/powerpoint/2010/main" val="171842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B20D0-1180-E31B-4E98-187B449D3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2393"/>
            <a:ext cx="7886700" cy="714285"/>
          </a:xfrm>
        </p:spPr>
        <p:txBody>
          <a:bodyPr/>
          <a:lstStyle/>
          <a:p>
            <a:r>
              <a:rPr lang="en-US" dirty="0" err="1"/>
              <a:t>PlantCAD</a:t>
            </a:r>
            <a:r>
              <a:rPr lang="en-US" dirty="0"/>
              <a:t>: A DNA LLM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3FFD1E-3F4B-28A3-05FD-1F2B1EF3C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13DF55-F8EF-FF9F-3EC3-ED14A157E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329" y="2149014"/>
            <a:ext cx="3259274" cy="2275530"/>
          </a:xfrm>
          <a:prstGeom prst="rect">
            <a:avLst/>
          </a:prstGeom>
        </p:spPr>
      </p:pic>
      <p:pic>
        <p:nvPicPr>
          <p:cNvPr id="10" name="Picture 9" descr="A close-up of a color chart&#10;&#10;AI-generated content may be incorrect.">
            <a:extLst>
              <a:ext uri="{FF2B5EF4-FFF2-40B4-BE49-F238E27FC236}">
                <a16:creationId xmlns:a16="http://schemas.microsoft.com/office/drawing/2014/main" id="{37507C5E-AD11-5456-8E64-B6F02C7CB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97" y="1843884"/>
            <a:ext cx="4317307" cy="3145058"/>
          </a:xfrm>
          <a:prstGeom prst="rect">
            <a:avLst/>
          </a:prstGeom>
        </p:spPr>
      </p:pic>
      <p:pic>
        <p:nvPicPr>
          <p:cNvPr id="12" name="Picture 11" descr="A close-up of a card&#10;&#10;AI-generated content may be incorrect.">
            <a:extLst>
              <a:ext uri="{FF2B5EF4-FFF2-40B4-BE49-F238E27FC236}">
                <a16:creationId xmlns:a16="http://schemas.microsoft.com/office/drawing/2014/main" id="{2A2455A7-34A7-17F7-E7CF-29ED0C284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86" y="732916"/>
            <a:ext cx="4754311" cy="99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754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BB316-B30F-4AF4-AF4C-78D64F671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F34A4-2179-CDBD-C5AA-A65F165DB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2393"/>
            <a:ext cx="7886700" cy="714285"/>
          </a:xfrm>
        </p:spPr>
        <p:txBody>
          <a:bodyPr>
            <a:normAutofit/>
          </a:bodyPr>
          <a:lstStyle/>
          <a:p>
            <a:r>
              <a:rPr lang="en-US" sz="3200" dirty="0" err="1"/>
              <a:t>PlantCAD</a:t>
            </a:r>
            <a:r>
              <a:rPr lang="en-US" sz="3200" dirty="0"/>
              <a:t>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3C163-F15F-B6D9-5AB9-770252B21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41</a:t>
            </a:fld>
            <a:endParaRPr lang="en-US"/>
          </a:p>
        </p:txBody>
      </p:sp>
      <p:pic>
        <p:nvPicPr>
          <p:cNvPr id="5" name="Picture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503A9258-206A-8E74-1D2E-57E20201E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721" y="899057"/>
            <a:ext cx="6493408" cy="37858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FF04B5-B6C6-2BBE-5A39-45A46FE80F31}"/>
              </a:ext>
            </a:extLst>
          </p:cNvPr>
          <p:cNvSpPr txBox="1"/>
          <p:nvPr/>
        </p:nvSpPr>
        <p:spPr>
          <a:xfrm>
            <a:off x="6016892" y="4767263"/>
            <a:ext cx="1730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Wang et al., unpublished</a:t>
            </a:r>
          </a:p>
        </p:txBody>
      </p:sp>
    </p:spTree>
    <p:extLst>
      <p:ext uri="{BB962C8B-B14F-4D97-AF65-F5344CB8AC3E}">
        <p14:creationId xmlns:p14="http://schemas.microsoft.com/office/powerpoint/2010/main" val="22680169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32DEA-B0D4-1245-A01F-DEE3C3A8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2393"/>
            <a:ext cx="7886700" cy="786780"/>
          </a:xfrm>
        </p:spPr>
        <p:txBody>
          <a:bodyPr>
            <a:normAutofit/>
          </a:bodyPr>
          <a:lstStyle/>
          <a:p>
            <a:r>
              <a:rPr lang="en-US" sz="3200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7971A-16AA-5046-BEDA-F1AA7BAA2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02201"/>
            <a:ext cx="7886700" cy="400198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+mj-lt"/>
              </a:rPr>
              <a:t>Zou et al., A primer on deep learning in genomics, 2019, Nature Genetics: </a:t>
            </a:r>
            <a:r>
              <a:rPr lang="en-US" sz="2400" dirty="0" err="1">
                <a:latin typeface="+mj-lt"/>
              </a:rPr>
              <a:t>doi.org</a:t>
            </a:r>
            <a:r>
              <a:rPr lang="en-US" sz="2400" dirty="0">
                <a:latin typeface="+mj-lt"/>
              </a:rPr>
              <a:t>/10.1038/s41588-018-0295-5</a:t>
            </a:r>
          </a:p>
          <a:p>
            <a:r>
              <a:rPr lang="en-US" sz="2400" dirty="0">
                <a:latin typeface="+mj-lt"/>
              </a:rPr>
              <a:t>Choi et al., Introduction to Machine Learning, Neural Networks, and Deep Learning, Translational Vision Science &amp; Technology, 2020, 9:14. </a:t>
            </a:r>
            <a:r>
              <a:rPr lang="en-US" sz="2400" dirty="0" err="1">
                <a:latin typeface="+mj-lt"/>
              </a:rPr>
              <a:t>doi:https</a:t>
            </a:r>
            <a:r>
              <a:rPr lang="en-US" sz="2400" dirty="0">
                <a:latin typeface="+mj-lt"/>
              </a:rPr>
              <a:t>://</a:t>
            </a:r>
            <a:r>
              <a:rPr lang="en-US" sz="2400" dirty="0" err="1">
                <a:latin typeface="+mj-lt"/>
              </a:rPr>
              <a:t>doi.org</a:t>
            </a:r>
            <a:r>
              <a:rPr lang="en-US" sz="2400" dirty="0">
                <a:latin typeface="+mj-lt"/>
              </a:rPr>
              <a:t>/10.1167/tvst.9.2.14</a:t>
            </a:r>
          </a:p>
          <a:p>
            <a:r>
              <a:rPr lang="en-US" sz="2400" dirty="0">
                <a:latin typeface="+mj-lt"/>
              </a:rPr>
              <a:t>Machine learning, Coursera, taught by Andrew Ng</a:t>
            </a:r>
          </a:p>
          <a:p>
            <a:r>
              <a:rPr lang="en-US" sz="2400" dirty="0">
                <a:latin typeface="+mj-lt"/>
              </a:rPr>
              <a:t>YouTube: </a:t>
            </a:r>
            <a:r>
              <a:rPr lang="en-US" sz="2400" dirty="0" err="1">
                <a:latin typeface="+mj-lt"/>
              </a:rPr>
              <a:t>StatQuest</a:t>
            </a:r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Google course: </a:t>
            </a:r>
            <a:r>
              <a:rPr lang="en-US" sz="2400" dirty="0">
                <a:latin typeface="+mj-lt"/>
                <a:hlinkClick r:id="rId3"/>
              </a:rPr>
              <a:t>https://developers.google.com/machine-learning/crash-course/ml-intro</a:t>
            </a:r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BDB7EB-AFF4-004B-AC77-60A10D62C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3699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FFD666B-3087-376A-2E1E-054952DB1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68" y="1127485"/>
            <a:ext cx="5280211" cy="34514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22411D-15A8-EDBF-A170-A467224F2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631" y="273844"/>
            <a:ext cx="8033719" cy="498584"/>
          </a:xfrm>
        </p:spPr>
        <p:txBody>
          <a:bodyPr>
            <a:noAutofit/>
          </a:bodyPr>
          <a:lstStyle/>
          <a:p>
            <a:r>
              <a:rPr lang="en-US" sz="3200" i="1" dirty="0"/>
              <a:t>br2</a:t>
            </a:r>
            <a:r>
              <a:rPr lang="en-US" sz="3200" dirty="0"/>
              <a:t>: a maize gene conferring plant heights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E57F37-44B9-1B85-FAA0-240AE26CB6FB}"/>
              </a:ext>
            </a:extLst>
          </p:cNvPr>
          <p:cNvSpPr txBox="1"/>
          <p:nvPr/>
        </p:nvSpPr>
        <p:spPr>
          <a:xfrm>
            <a:off x="5458479" y="1818107"/>
            <a:ext cx="35947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/>
              <a:t>Mutate each DNA position (e.g., A to G, T, C)</a:t>
            </a:r>
          </a:p>
          <a:p>
            <a:pPr marL="342900" indent="-342900">
              <a:buAutoNum type="arabicPeriod"/>
            </a:pPr>
            <a:r>
              <a:rPr lang="en-US" sz="2000" dirty="0"/>
              <a:t>Estimate the effect of each mutation</a:t>
            </a:r>
          </a:p>
          <a:p>
            <a:pPr marL="342900" indent="-342900">
              <a:buAutoNum type="arabicPeriod"/>
            </a:pPr>
            <a:r>
              <a:rPr lang="en-US" sz="2000" dirty="0"/>
              <a:t>extract the minimum value of three mutations of each position</a:t>
            </a:r>
          </a:p>
        </p:txBody>
      </p:sp>
    </p:spTree>
    <p:extLst>
      <p:ext uri="{BB962C8B-B14F-4D97-AF65-F5344CB8AC3E}">
        <p14:creationId xmlns:p14="http://schemas.microsoft.com/office/powerpoint/2010/main" val="3709501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FE5C-A10B-A91A-34D2-AC0C6BE2F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97706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ESM1b predicts variant effects without homology coverage</a:t>
            </a:r>
          </a:p>
        </p:txBody>
      </p:sp>
      <p:pic>
        <p:nvPicPr>
          <p:cNvPr id="5" name="Picture 4" descr="A close-up of several different colored lines&#10;&#10;Description automatically generated">
            <a:extLst>
              <a:ext uri="{FF2B5EF4-FFF2-40B4-BE49-F238E27FC236}">
                <a16:creationId xmlns:a16="http://schemas.microsoft.com/office/drawing/2014/main" id="{CBD08A48-D51B-1261-C3CD-69D517ED3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8" y="971550"/>
            <a:ext cx="8974925" cy="37007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66D244-87F6-AFF3-D678-5941A5D42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4192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FE5C-A10B-A91A-34D2-AC0C6BE2F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97706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Comparison of EMS1b with other prediction approaches</a:t>
            </a:r>
          </a:p>
        </p:txBody>
      </p:sp>
      <p:pic>
        <p:nvPicPr>
          <p:cNvPr id="5" name="Content Placeholder 4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3C110CF5-E80A-6343-F6DC-43E633E2D6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0679" y="1134666"/>
            <a:ext cx="6417066" cy="3894936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6CDC84-AD3E-B565-A51F-A43ADD4EC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762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1C055-2DD2-C14D-84CE-00819A0EB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97" y="91461"/>
            <a:ext cx="7886700" cy="774905"/>
          </a:xfrm>
        </p:spPr>
        <p:txBody>
          <a:bodyPr>
            <a:normAutofit/>
          </a:bodyPr>
          <a:lstStyle/>
          <a:p>
            <a:r>
              <a:rPr lang="en-US" sz="3200" dirty="0"/>
              <a:t>K-fold cross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AAD18-9CE4-674C-86D4-6FD837874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97" y="935912"/>
            <a:ext cx="8453005" cy="95172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j-lt"/>
              </a:rPr>
              <a:t>the k-fold cross-validation partitions a dataset into K nonoverlapping subsets. The model performance may then be estimated by taking the average performance across K trials.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63BF64-8DE2-7846-A79F-FA82D736D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46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B879A67-7DE5-8B42-A7FE-AE2EF980A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886" y="1802098"/>
            <a:ext cx="5230225" cy="3144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E584D9-6749-4544-A18A-B82D720E1126}"/>
              </a:ext>
            </a:extLst>
          </p:cNvPr>
          <p:cNvSpPr txBox="1"/>
          <p:nvPr/>
        </p:nvSpPr>
        <p:spPr>
          <a:xfrm>
            <a:off x="545499" y="3166937"/>
            <a:ext cx="1158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5-fold</a:t>
            </a:r>
          </a:p>
        </p:txBody>
      </p:sp>
    </p:spTree>
    <p:extLst>
      <p:ext uri="{BB962C8B-B14F-4D97-AF65-F5344CB8AC3E}">
        <p14:creationId xmlns:p14="http://schemas.microsoft.com/office/powerpoint/2010/main" val="34207045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48790-9A70-644F-9225-93EB2A8DD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102393"/>
            <a:ext cx="8201025" cy="561021"/>
          </a:xfrm>
        </p:spPr>
        <p:txBody>
          <a:bodyPr>
            <a:normAutofit/>
          </a:bodyPr>
          <a:lstStyle/>
          <a:p>
            <a:r>
              <a:rPr lang="en-US" sz="3200" dirty="0"/>
              <a:t>Architectures for neuron connection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42B2A-3C05-3B47-96D4-B472D462F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52889"/>
            <a:ext cx="7886700" cy="144368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Feed-forward neural network</a:t>
            </a:r>
          </a:p>
          <a:p>
            <a:r>
              <a:rPr lang="en-US" dirty="0"/>
              <a:t>Convolutional neural network (CNN)</a:t>
            </a:r>
          </a:p>
          <a:p>
            <a:r>
              <a:rPr lang="en-US" dirty="0"/>
              <a:t>Recurrent neural network (RNN)</a:t>
            </a:r>
          </a:p>
          <a:p>
            <a:r>
              <a:rPr lang="en-US" dirty="0"/>
              <a:t>Transformer models (e.g., GPT)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1145D-EC7C-7B4E-A49A-E7335202A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47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D73129B-EF6A-FE48-BFA8-C4F05CB4D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291063"/>
            <a:ext cx="6777245" cy="270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4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771A0-17DD-904B-BBA2-ECFD89879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88063"/>
            <a:ext cx="7886700" cy="64318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AI, machine learning, deep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1FCD8-F332-2949-AF90-43BA64CD8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741BE4-17CF-AFEB-9407-1E54144DE866}"/>
              </a:ext>
            </a:extLst>
          </p:cNvPr>
          <p:cNvSpPr txBox="1"/>
          <p:nvPr/>
        </p:nvSpPr>
        <p:spPr>
          <a:xfrm>
            <a:off x="4177980" y="1279706"/>
            <a:ext cx="462809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kern="1200" dirty="0">
                <a:solidFill>
                  <a:schemeClr val="accent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Artificial intelligence</a:t>
            </a:r>
            <a:r>
              <a:rPr lang="en-US" sz="2000" b="0" i="0" kern="1200" dirty="0">
                <a:solidFill>
                  <a:schemeClr val="accent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2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(AI) refers to the simulation of human </a:t>
            </a:r>
            <a:r>
              <a:rPr lang="en-US" sz="20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intelligence</a:t>
            </a:r>
            <a:r>
              <a:rPr lang="en-US" sz="2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machines that are programmed to think like humans and mimic their actions (e.g., learning and problem-solving)</a:t>
            </a:r>
            <a:endParaRPr lang="en-US" sz="2000" dirty="0"/>
          </a:p>
          <a:p>
            <a:endParaRPr lang="en-US" sz="2000" dirty="0"/>
          </a:p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Machine learning: </a:t>
            </a:r>
            <a:r>
              <a:rPr lang="en-US" sz="2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use and development of computer systems that can learn and adapt by using algorithms to draw inferences from patterns in data.</a:t>
            </a:r>
            <a:endParaRPr lang="en-US" sz="20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D4CEE56-92B3-8A14-9224-18AA0F759352}"/>
              </a:ext>
            </a:extLst>
          </p:cNvPr>
          <p:cNvSpPr/>
          <p:nvPr/>
        </p:nvSpPr>
        <p:spPr>
          <a:xfrm>
            <a:off x="1624316" y="2233290"/>
            <a:ext cx="2073965" cy="2073965"/>
          </a:xfrm>
          <a:prstGeom prst="ellipse">
            <a:avLst/>
          </a:prstGeom>
          <a:solidFill>
            <a:srgbClr val="E1EE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9D44BC-6E8D-141E-B2E7-40638B0385DF}"/>
              </a:ext>
            </a:extLst>
          </p:cNvPr>
          <p:cNvSpPr txBox="1"/>
          <p:nvPr/>
        </p:nvSpPr>
        <p:spPr>
          <a:xfrm>
            <a:off x="2024018" y="2348168"/>
            <a:ext cx="1274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ptos Mono" panose="020F0502020204030204" pitchFamily="34" charset="0"/>
                <a:cs typeface="Aptos Mono" panose="020F0502020204030204" pitchFamily="34" charset="0"/>
              </a:rPr>
              <a:t>Machine</a:t>
            </a:r>
          </a:p>
          <a:p>
            <a:r>
              <a:rPr lang="en-US" sz="1600" dirty="0">
                <a:latin typeface="Aptos Mono" panose="020F0502020204030204" pitchFamily="34" charset="0"/>
                <a:cs typeface="Aptos Mono" panose="020F0502020204030204" pitchFamily="34" charset="0"/>
              </a:rPr>
              <a:t>Learning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ED962B-E83B-57ED-D954-B5CDB8BAAF73}"/>
              </a:ext>
            </a:extLst>
          </p:cNvPr>
          <p:cNvSpPr/>
          <p:nvPr/>
        </p:nvSpPr>
        <p:spPr>
          <a:xfrm>
            <a:off x="2104015" y="2924112"/>
            <a:ext cx="1293259" cy="12932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6F0C2D-D671-5D95-B1FB-AF1393333F05}"/>
              </a:ext>
            </a:extLst>
          </p:cNvPr>
          <p:cNvSpPr txBox="1"/>
          <p:nvPr/>
        </p:nvSpPr>
        <p:spPr>
          <a:xfrm>
            <a:off x="2202712" y="3270272"/>
            <a:ext cx="1274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ptos Mono" panose="020F0502020204030204" pitchFamily="34" charset="0"/>
                <a:cs typeface="Aptos Mono" panose="020F0502020204030204" pitchFamily="34" charset="0"/>
              </a:rPr>
              <a:t>Deep</a:t>
            </a:r>
          </a:p>
          <a:p>
            <a:r>
              <a:rPr lang="en-US" sz="1600" dirty="0">
                <a:latin typeface="Aptos Mono" panose="020F0502020204030204" pitchFamily="34" charset="0"/>
                <a:cs typeface="Aptos Mono" panose="020F0502020204030204" pitchFamily="34" charset="0"/>
              </a:rPr>
              <a:t>Learning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855426F-C07A-1656-509E-44BD561E8574}"/>
              </a:ext>
            </a:extLst>
          </p:cNvPr>
          <p:cNvSpPr/>
          <p:nvPr/>
        </p:nvSpPr>
        <p:spPr>
          <a:xfrm>
            <a:off x="861390" y="1279706"/>
            <a:ext cx="3121773" cy="3100921"/>
          </a:xfrm>
          <a:prstGeom prst="ellipse">
            <a:avLst/>
          </a:prstGeom>
          <a:noFill/>
          <a:ln>
            <a:solidFill>
              <a:srgbClr val="6AB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7621B7-6EF5-0F49-14CA-2077F5245EE0}"/>
              </a:ext>
            </a:extLst>
          </p:cNvPr>
          <p:cNvSpPr txBox="1"/>
          <p:nvPr/>
        </p:nvSpPr>
        <p:spPr>
          <a:xfrm>
            <a:off x="1682383" y="1558631"/>
            <a:ext cx="1772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ptos Mono" panose="020F0502020204030204" pitchFamily="34" charset="0"/>
                <a:cs typeface="Aptos Mono" panose="020F0502020204030204" pitchFamily="34" charset="0"/>
              </a:rPr>
              <a:t>Artificial</a:t>
            </a:r>
          </a:p>
          <a:p>
            <a:r>
              <a:rPr lang="en-US" sz="1600" dirty="0">
                <a:latin typeface="Aptos Mono" panose="020F0502020204030204" pitchFamily="34" charset="0"/>
                <a:cs typeface="Aptos Mono" panose="020F0502020204030204" pitchFamily="34" charset="0"/>
              </a:rPr>
              <a:t>Intelligence</a:t>
            </a:r>
          </a:p>
        </p:txBody>
      </p:sp>
    </p:spTree>
    <p:extLst>
      <p:ext uri="{BB962C8B-B14F-4D97-AF65-F5344CB8AC3E}">
        <p14:creationId xmlns:p14="http://schemas.microsoft.com/office/powerpoint/2010/main" val="1017976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CF17C-7FF9-124E-BFE1-3CD4D80E4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3305"/>
            <a:ext cx="7886700" cy="695578"/>
          </a:xfrm>
        </p:spPr>
        <p:txBody>
          <a:bodyPr>
            <a:normAutofit/>
          </a:bodyPr>
          <a:lstStyle/>
          <a:p>
            <a:r>
              <a:rPr lang="en-US" sz="3200" dirty="0"/>
              <a:t>Supervised and unsupervised (major methods)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ADDB7-4C46-174C-B415-D1AE294B3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150" y="1106557"/>
            <a:ext cx="8366061" cy="3660706"/>
          </a:xfrm>
        </p:spPr>
        <p:txBody>
          <a:bodyPr>
            <a:normAutofit fontScale="92500" lnSpcReduction="20000"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Supervised</a:t>
            </a:r>
            <a:r>
              <a:rPr lang="en-US" sz="2400" dirty="0"/>
              <a:t>:  to predict response (regression) or classification of each data point by using a set of labeled training examples</a:t>
            </a:r>
          </a:p>
          <a:p>
            <a:pPr marL="0" indent="0">
              <a:buNone/>
            </a:pP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Unsupervised</a:t>
            </a:r>
            <a:r>
              <a:rPr lang="en-US" sz="2400" dirty="0"/>
              <a:t> (to learn inherent patterns within data)</a:t>
            </a:r>
          </a:p>
          <a:p>
            <a:pPr marL="0" indent="0">
              <a:buNone/>
            </a:pPr>
            <a:r>
              <a:rPr lang="en-US" sz="2400" dirty="0"/>
              <a:t>   e.g., 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89F8A-EAC7-8C4D-B628-B64A67C56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1A955146-9150-4CB1-9D5C-1E80E5539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177" y="1649895"/>
            <a:ext cx="2748387" cy="229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52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091F8-5DF9-BA45-8FF2-4429A51AF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0312"/>
            <a:ext cx="7886700" cy="563129"/>
          </a:xfrm>
        </p:spPr>
        <p:txBody>
          <a:bodyPr>
            <a:normAutofit/>
          </a:bodyPr>
          <a:lstStyle/>
          <a:p>
            <a:r>
              <a:rPr lang="en-US" sz="3200" dirty="0"/>
              <a:t>Supervised: regression and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3B084-5D73-F144-8841-32939A91E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86296"/>
            <a:ext cx="7886700" cy="3143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 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regression</a:t>
            </a:r>
            <a:r>
              <a:rPr lang="en-US" sz="2400" dirty="0"/>
              <a:t> model predicts continuous values</a:t>
            </a:r>
          </a:p>
          <a:p>
            <a:r>
              <a:rPr lang="en-US" sz="2400" dirty="0"/>
              <a:t>What is the value of a house in California?</a:t>
            </a:r>
          </a:p>
          <a:p>
            <a:r>
              <a:rPr lang="en-US" sz="2400" dirty="0"/>
              <a:t>What is the probability that a user will click on an ad?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 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classification</a:t>
            </a:r>
            <a:r>
              <a:rPr lang="en-US" sz="2400" dirty="0"/>
              <a:t> model predicts discrete values</a:t>
            </a:r>
          </a:p>
          <a:p>
            <a:r>
              <a:rPr lang="en-US" sz="2400" dirty="0"/>
              <a:t>Is a given email message spam or not spam?</a:t>
            </a:r>
          </a:p>
          <a:p>
            <a:r>
              <a:rPr lang="en-US" sz="2400" dirty="0"/>
              <a:t>Is this an image of a dog, a cat, or a hamster?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A170-56BD-1546-9F89-29CBAB881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71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D72ED-8662-4B4C-8DEA-D3AA90C4F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705" y="155944"/>
            <a:ext cx="7886700" cy="52065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Why does AI become more powerful?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8C699-C27D-C947-A17C-E2198579C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70138"/>
            <a:ext cx="7886700" cy="1283767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+mj-lt"/>
              </a:rPr>
              <a:t>Improved algorithms and theories</a:t>
            </a:r>
          </a:p>
          <a:p>
            <a:r>
              <a:rPr lang="en-US" sz="2400" dirty="0">
                <a:latin typeface="+mj-lt"/>
              </a:rPr>
              <a:t>Increased computational power</a:t>
            </a:r>
          </a:p>
          <a:p>
            <a:r>
              <a:rPr lang="en-US" sz="2400" dirty="0">
                <a:latin typeface="+mj-lt"/>
              </a:rPr>
              <a:t>Large data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F5762-74B2-1742-B889-F111B7FF5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8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DD74878-0B7C-2C4A-B801-F9C151247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456" y="1895486"/>
            <a:ext cx="4750231" cy="267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B38F64-6B62-B349-80E2-ADC9EC590E51}"/>
              </a:ext>
            </a:extLst>
          </p:cNvPr>
          <p:cNvSpPr txBox="1"/>
          <p:nvPr/>
        </p:nvSpPr>
        <p:spPr>
          <a:xfrm>
            <a:off x="5880778" y="4466344"/>
            <a:ext cx="1435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AlphaFold</a:t>
            </a:r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28" name="Picture 4" descr="Classification of Traffic Signs Using Deep Learning">
            <a:extLst>
              <a:ext uri="{FF2B5EF4-FFF2-40B4-BE49-F238E27FC236}">
                <a16:creationId xmlns:a16="http://schemas.microsoft.com/office/drawing/2014/main" id="{2DA5A18B-C4E3-8347-9188-AA0798CE5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96" y="2176671"/>
            <a:ext cx="3283113" cy="218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2E2797-4131-8840-83DF-AC0B40B304EE}"/>
              </a:ext>
            </a:extLst>
          </p:cNvPr>
          <p:cNvSpPr txBox="1"/>
          <p:nvPr/>
        </p:nvSpPr>
        <p:spPr>
          <a:xfrm>
            <a:off x="3048433" y="4373362"/>
            <a:ext cx="7377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medium.com</a:t>
            </a:r>
            <a:endParaRPr lang="en-US" sz="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A218FF-7DE7-9541-8FCA-7154ADE84C03}"/>
              </a:ext>
            </a:extLst>
          </p:cNvPr>
          <p:cNvSpPr txBox="1"/>
          <p:nvPr/>
        </p:nvSpPr>
        <p:spPr>
          <a:xfrm>
            <a:off x="1478473" y="4456676"/>
            <a:ext cx="1322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autopilot</a:t>
            </a:r>
          </a:p>
        </p:txBody>
      </p:sp>
    </p:spTree>
    <p:extLst>
      <p:ext uri="{BB962C8B-B14F-4D97-AF65-F5344CB8AC3E}">
        <p14:creationId xmlns:p14="http://schemas.microsoft.com/office/powerpoint/2010/main" val="3604766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C82BC-51CF-6046-9408-CF24BA3B7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08" y="96415"/>
            <a:ext cx="7886700" cy="681010"/>
          </a:xfrm>
        </p:spPr>
        <p:txBody>
          <a:bodyPr>
            <a:normAutofit/>
          </a:bodyPr>
          <a:lstStyle/>
          <a:p>
            <a:r>
              <a:rPr lang="en-US" sz="3600" dirty="0"/>
              <a:t>General procedure (supervised)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571821E-A1AF-8F4F-805D-0307A492E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9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6E9C770-0C4A-9548-B8B8-D7B09AAFD4C6}"/>
              </a:ext>
            </a:extLst>
          </p:cNvPr>
          <p:cNvSpPr/>
          <p:nvPr/>
        </p:nvSpPr>
        <p:spPr>
          <a:xfrm>
            <a:off x="2407308" y="1483449"/>
            <a:ext cx="1774556" cy="85253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3B6F77-9242-8F43-A7BB-F0432322C70A}"/>
              </a:ext>
            </a:extLst>
          </p:cNvPr>
          <p:cNvSpPr/>
          <p:nvPr/>
        </p:nvSpPr>
        <p:spPr>
          <a:xfrm>
            <a:off x="4561574" y="2691380"/>
            <a:ext cx="1658317" cy="45415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Dataset (label)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BA9D7F-7127-DB44-BFD4-1614F117BDA5}"/>
              </a:ext>
            </a:extLst>
          </p:cNvPr>
          <p:cNvSpPr/>
          <p:nvPr/>
        </p:nvSpPr>
        <p:spPr>
          <a:xfrm>
            <a:off x="4561574" y="1685392"/>
            <a:ext cx="1658317" cy="4541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Prediction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B45ADD-E5EA-7A40-83F9-9A10B55C7AD3}"/>
              </a:ext>
            </a:extLst>
          </p:cNvPr>
          <p:cNvSpPr/>
          <p:nvPr/>
        </p:nvSpPr>
        <p:spPr>
          <a:xfrm>
            <a:off x="896224" y="1530534"/>
            <a:ext cx="1157037" cy="16147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dataset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(features)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3C80AF-00E2-AD4E-A378-5F80BF349700}"/>
              </a:ext>
            </a:extLst>
          </p:cNvPr>
          <p:cNvCxnSpPr>
            <a:endCxn id="5" idx="1"/>
          </p:cNvCxnSpPr>
          <p:nvPr/>
        </p:nvCxnSpPr>
        <p:spPr>
          <a:xfrm>
            <a:off x="2053261" y="2918455"/>
            <a:ext cx="250831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C9A60F8-2A36-FA40-A8C7-A68B850FD433}"/>
              </a:ext>
            </a:extLst>
          </p:cNvPr>
          <p:cNvSpPr/>
          <p:nvPr/>
        </p:nvSpPr>
        <p:spPr>
          <a:xfrm>
            <a:off x="6506608" y="2147291"/>
            <a:ext cx="1665100" cy="54408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Prediction loss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1356751E-916A-1F49-92E3-428F07C2F7FE}"/>
              </a:ext>
            </a:extLst>
          </p:cNvPr>
          <p:cNvSpPr/>
          <p:nvPr/>
        </p:nvSpPr>
        <p:spPr>
          <a:xfrm>
            <a:off x="6219890" y="1909714"/>
            <a:ext cx="255722" cy="10087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A616E4-7913-194B-BB12-47DD3F0023FE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2053260" y="1908831"/>
            <a:ext cx="354048" cy="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C93099-7BE9-AB42-8DE4-4CA944CBC14C}"/>
              </a:ext>
            </a:extLst>
          </p:cNvPr>
          <p:cNvCxnSpPr>
            <a:cxnSpLocks/>
            <a:stCxn id="4" idx="6"/>
            <a:endCxn id="6" idx="1"/>
          </p:cNvCxnSpPr>
          <p:nvPr/>
        </p:nvCxnSpPr>
        <p:spPr>
          <a:xfrm>
            <a:off x="4181865" y="1909715"/>
            <a:ext cx="379709" cy="2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FB008289-378A-1247-BBA7-61A4AB557165}"/>
              </a:ext>
            </a:extLst>
          </p:cNvPr>
          <p:cNvCxnSpPr>
            <a:cxnSpLocks/>
          </p:cNvCxnSpPr>
          <p:nvPr/>
        </p:nvCxnSpPr>
        <p:spPr>
          <a:xfrm rot="16200000" flipV="1">
            <a:off x="4984951" y="-206917"/>
            <a:ext cx="663843" cy="4044572"/>
          </a:xfrm>
          <a:prstGeom prst="bentConnector3">
            <a:avLst>
              <a:gd name="adj1" fmla="val 13443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A659B39-0584-B146-94F7-2DE6128D23B0}"/>
              </a:ext>
            </a:extLst>
          </p:cNvPr>
          <p:cNvSpPr txBox="1"/>
          <p:nvPr/>
        </p:nvSpPr>
        <p:spPr>
          <a:xfrm>
            <a:off x="3881272" y="1224400"/>
            <a:ext cx="287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To find a model for small loss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B9079EC-648D-3C4D-AAFA-19DC36F31EF9}"/>
              </a:ext>
            </a:extLst>
          </p:cNvPr>
          <p:cNvSpPr/>
          <p:nvPr/>
        </p:nvSpPr>
        <p:spPr>
          <a:xfrm>
            <a:off x="3794993" y="768842"/>
            <a:ext cx="30762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optimization procedure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338296-D43A-3645-80F2-B85DCF2B41E0}"/>
              </a:ext>
            </a:extLst>
          </p:cNvPr>
          <p:cNvSpPr txBox="1"/>
          <p:nvPr/>
        </p:nvSpPr>
        <p:spPr>
          <a:xfrm>
            <a:off x="493378" y="3546817"/>
            <a:ext cx="3060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location, room, area, 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CFA59C-6397-6E45-B69C-097D9D1605EF}"/>
              </a:ext>
            </a:extLst>
          </p:cNvPr>
          <p:cNvSpPr txBox="1"/>
          <p:nvPr/>
        </p:nvSpPr>
        <p:spPr>
          <a:xfrm>
            <a:off x="4555434" y="3546817"/>
            <a:ext cx="163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house price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BBBF70-59AE-BE47-B6E5-3208C2C20C7F}"/>
              </a:ext>
            </a:extLst>
          </p:cNvPr>
          <p:cNvSpPr txBox="1"/>
          <p:nvPr/>
        </p:nvSpPr>
        <p:spPr>
          <a:xfrm>
            <a:off x="493378" y="4374660"/>
            <a:ext cx="3318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edu</a:t>
            </a:r>
            <a:r>
              <a:rPr lang="en-US" sz="2400" dirty="0"/>
              <a:t>, org, </a:t>
            </a:r>
            <a:r>
              <a:rPr lang="en-US" sz="2400" dirty="0" err="1"/>
              <a:t>spam_words</a:t>
            </a:r>
            <a:r>
              <a:rPr lang="en-US" sz="2400" dirty="0"/>
              <a:t>, 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E516D1-F531-9F41-A412-373351465B1A}"/>
              </a:ext>
            </a:extLst>
          </p:cNvPr>
          <p:cNvSpPr txBox="1"/>
          <p:nvPr/>
        </p:nvSpPr>
        <p:spPr>
          <a:xfrm>
            <a:off x="4555434" y="4374660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spam (0 or 1)</a:t>
            </a:r>
          </a:p>
        </p:txBody>
      </p:sp>
    </p:spTree>
    <p:extLst>
      <p:ext uri="{BB962C8B-B14F-4D97-AF65-F5344CB8AC3E}">
        <p14:creationId xmlns:p14="http://schemas.microsoft.com/office/powerpoint/2010/main" val="173084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2" grpId="0" animBg="1"/>
      <p:bldP spid="14" grpId="0" animBg="1"/>
      <p:bldP spid="26" grpId="0"/>
      <p:bldP spid="27" grpId="0"/>
      <p:bldP spid="10" grpId="0"/>
      <p:bldP spid="20" grpId="0"/>
      <p:bldP spid="21" grpId="0"/>
      <p:bldP spid="22" grpId="0"/>
    </p:bldLst>
  </p:timing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24982</TotalTime>
  <Words>2420</Words>
  <Application>Microsoft Macintosh PowerPoint</Application>
  <PresentationFormat>On-screen Show (16:9)</PresentationFormat>
  <Paragraphs>400</Paragraphs>
  <Slides>47</Slides>
  <Notes>15</Notes>
  <HiddenSlides>5</HiddenSlides>
  <MMClips>1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Aptos Mono</vt:lpstr>
      <vt:lpstr>Arial</vt:lpstr>
      <vt:lpstr>Calibri</vt:lpstr>
      <vt:lpstr>Calibri Light</vt:lpstr>
      <vt:lpstr>Cambria Math</vt:lpstr>
      <vt:lpstr>Courier</vt:lpstr>
      <vt:lpstr>Times New Roman</vt:lpstr>
      <vt:lpstr>Office 2013 - 2022 Theme</vt:lpstr>
      <vt:lpstr>Equation</vt:lpstr>
      <vt:lpstr>Introduction of deep learning</vt:lpstr>
      <vt:lpstr>PowerPoint Presentation</vt:lpstr>
      <vt:lpstr>WGCNA</vt:lpstr>
      <vt:lpstr>Outline</vt:lpstr>
      <vt:lpstr>AI, machine learning, deep learning</vt:lpstr>
      <vt:lpstr>Supervised and unsupervised (major methods)</vt:lpstr>
      <vt:lpstr>Supervised: regression and classification</vt:lpstr>
      <vt:lpstr>Why does AI become more powerful?</vt:lpstr>
      <vt:lpstr>General procedure (supervised)</vt:lpstr>
      <vt:lpstr>Components</vt:lpstr>
      <vt:lpstr>Training data</vt:lpstr>
      <vt:lpstr>Training data - example</vt:lpstr>
      <vt:lpstr>Features of image 1</vt:lpstr>
      <vt:lpstr>Loss function for a simple linear regression</vt:lpstr>
      <vt:lpstr>Neural networks: a main form of deep learning</vt:lpstr>
      <vt:lpstr>Neuron model</vt:lpstr>
      <vt:lpstr>Activation function: Sigmoid (logistic)</vt:lpstr>
      <vt:lpstr>Activation function: ReLU (rectified linear activation function)</vt:lpstr>
      <vt:lpstr>Neural Network</vt:lpstr>
      <vt:lpstr>Neural network architecture</vt:lpstr>
      <vt:lpstr>training process</vt:lpstr>
      <vt:lpstr>Forward propagation and backpropagation</vt:lpstr>
      <vt:lpstr>Gradient decent to optimize parameters (θ)</vt:lpstr>
      <vt:lpstr>Procedure of neural network (one typical method)</vt:lpstr>
      <vt:lpstr>How can we know if a model trained is a good predictor?</vt:lpstr>
      <vt:lpstr>underﬁtting and overﬁtting</vt:lpstr>
      <vt:lpstr>underﬁtting and overﬁtting</vt:lpstr>
      <vt:lpstr>regularization</vt:lpstr>
      <vt:lpstr>Dropout: a simple and effective regularization method</vt:lpstr>
      <vt:lpstr>software</vt:lpstr>
      <vt:lpstr>Deep learning in genomics</vt:lpstr>
      <vt:lpstr>AI models for predicting effects of genomic variants</vt:lpstr>
      <vt:lpstr>ESM-variant for variant effect prediction</vt:lpstr>
      <vt:lpstr>Prediction of pathogenic and benign variants</vt:lpstr>
      <vt:lpstr>Variants in known domains tend to have ”damaging” impacts</vt:lpstr>
      <vt:lpstr>Differential impacts of the same variants on difference isoforms</vt:lpstr>
      <vt:lpstr>ESM1b can predict the impacts of indels</vt:lpstr>
      <vt:lpstr>PowerPoint Presentation</vt:lpstr>
      <vt:lpstr>Advantages of protein language models</vt:lpstr>
      <vt:lpstr>PlantCAD: A DNA LLM model</vt:lpstr>
      <vt:lpstr>PlantCAD applications</vt:lpstr>
      <vt:lpstr>References</vt:lpstr>
      <vt:lpstr>br2: a maize gene conferring plant heights</vt:lpstr>
      <vt:lpstr>ESM1b predicts variant effects without homology coverage</vt:lpstr>
      <vt:lpstr>Comparison of EMS1b with other prediction approaches</vt:lpstr>
      <vt:lpstr>K-fold cross validation</vt:lpstr>
      <vt:lpstr>Architectures for neuron connection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Sanzhen Liu</dc:creator>
  <cp:lastModifiedBy>Sanzhen Liu</cp:lastModifiedBy>
  <cp:revision>147</cp:revision>
  <dcterms:created xsi:type="dcterms:W3CDTF">2020-12-23T05:20:35Z</dcterms:created>
  <dcterms:modified xsi:type="dcterms:W3CDTF">2025-04-29T16:30:55Z</dcterms:modified>
</cp:coreProperties>
</file>